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1" r:id="rId2"/>
    <p:sldId id="372" r:id="rId3"/>
    <p:sldId id="362" r:id="rId4"/>
    <p:sldId id="373" r:id="rId5"/>
    <p:sldId id="346" r:id="rId6"/>
    <p:sldId id="364" r:id="rId7"/>
    <p:sldId id="363" r:id="rId8"/>
    <p:sldId id="365" r:id="rId9"/>
    <p:sldId id="366" r:id="rId10"/>
    <p:sldId id="367" r:id="rId11"/>
    <p:sldId id="368" r:id="rId12"/>
    <p:sldId id="369" r:id="rId13"/>
    <p:sldId id="370" r:id="rId14"/>
    <p:sldId id="343" r:id="rId15"/>
    <p:sldId id="283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155" r="31131" b="51"/>
          <a:stretch/>
        </p:blipFill>
        <p:spPr bwMode="auto">
          <a:xfrm>
            <a:off x="1" y="7936"/>
            <a:ext cx="406794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БЕЛАРУСЬ – СТРАНА ВОЗМОЖНОСТЕЙ. МОЛОДЕЖНАЯ ПОЛИТИКА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СОВРЕМЕННОМ ЭТАПЕ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июнь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800" y="339502"/>
            <a:ext cx="8267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A0A7C"/>
                </a:solidFill>
              </a:rPr>
              <a:t>РЕЗУЛЬТАТЫ ПАТРИОТИЧЕСКОГО ВОСПИТАНИЯ МОЛОДЕЖИ</a:t>
            </a:r>
            <a:r>
              <a:rPr lang="ru-RU" sz="2800" b="1" dirty="0" smtClean="0">
                <a:solidFill>
                  <a:srgbClr val="0A0A7C"/>
                </a:solidFill>
              </a:rPr>
              <a:t>*</a:t>
            </a:r>
            <a:endParaRPr lang="ru-RU" sz="3200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04141"/>
            <a:ext cx="2286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dirty="0">
                <a:solidFill>
                  <a:srgbClr val="0A0A7C"/>
                </a:solidFill>
              </a:rPr>
              <a:t>90%</a:t>
            </a:r>
            <a:endParaRPr lang="ru-RU" sz="7500" dirty="0">
              <a:solidFill>
                <a:srgbClr val="0A0A7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299182"/>
            <a:ext cx="35283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*</a:t>
            </a:r>
            <a:r>
              <a:rPr lang="ru-RU" sz="1000" i="1" dirty="0" smtClean="0"/>
              <a:t>По данным опроса, </a:t>
            </a:r>
            <a:r>
              <a:rPr lang="ru-RU" sz="1000" i="1" dirty="0"/>
              <a:t>проведенного в 2024 году </a:t>
            </a:r>
            <a:r>
              <a:rPr lang="ru-RU" sz="1000" i="1" dirty="0" smtClean="0"/>
              <a:t>Институтом социологии НАН Беларуси об эффективности реализации Программы патриотического воспитания населения Республики Беларусь на 2022-2025 гг. </a:t>
            </a:r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1893" y="1779662"/>
            <a:ext cx="27363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spc="-300" dirty="0" smtClean="0">
                <a:solidFill>
                  <a:srgbClr val="0A0A7C"/>
                </a:solidFill>
              </a:rPr>
              <a:t>93,3%</a:t>
            </a:r>
            <a:endParaRPr lang="ru-RU" sz="7500" spc="-300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3179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охват молодежи патриотическими мероприятиями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937429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связывают </a:t>
            </a:r>
            <a:br>
              <a:rPr lang="ru-RU" dirty="0" smtClean="0"/>
            </a:br>
            <a:r>
              <a:rPr lang="ru-RU" dirty="0" smtClean="0"/>
              <a:t>будущее 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Беларусью</a:t>
            </a:r>
          </a:p>
        </p:txBody>
      </p:sp>
    </p:spTree>
    <p:extLst>
      <p:ext uri="{BB962C8B-B14F-4D97-AF65-F5344CB8AC3E}">
        <p14:creationId xmlns:p14="http://schemas.microsoft.com/office/powerpoint/2010/main" val="21232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9164" y="411510"/>
            <a:ext cx="1910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A0A7C"/>
                </a:solidFill>
              </a:rPr>
              <a:t>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9164" y="1092651"/>
            <a:ext cx="3974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421 963</a:t>
            </a:r>
            <a:r>
              <a:rPr lang="ru-RU" dirty="0"/>
              <a:t> участника (26% </a:t>
            </a:r>
            <a:r>
              <a:rPr lang="ru-RU" dirty="0" smtClean="0"/>
              <a:t>молодежи</a:t>
            </a:r>
            <a:r>
              <a:rPr lang="ru-RU" dirty="0"/>
              <a:t>)</a:t>
            </a:r>
          </a:p>
          <a:p>
            <a:r>
              <a:rPr lang="ru-RU" b="1" dirty="0"/>
              <a:t>+22 000</a:t>
            </a:r>
            <a:r>
              <a:rPr lang="ru-RU" dirty="0"/>
              <a:t> новых членов за год</a:t>
            </a:r>
          </a:p>
          <a:p>
            <a:r>
              <a:rPr lang="ru-RU" b="1" dirty="0"/>
              <a:t>9 833</a:t>
            </a:r>
            <a:r>
              <a:rPr lang="ru-RU" dirty="0"/>
              <a:t> первичных </a:t>
            </a:r>
            <a:r>
              <a:rPr lang="ru-RU" dirty="0" smtClean="0"/>
              <a:t>организации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19164" y="2582055"/>
            <a:ext cx="3112553" cy="101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>
                <a:solidFill>
                  <a:srgbClr val="0A0A7C"/>
                </a:solidFill>
              </a:rPr>
              <a:t>Пионерская организация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9164" y="3595281"/>
            <a:ext cx="397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630 000+</a:t>
            </a:r>
            <a:r>
              <a:rPr lang="ru-RU" dirty="0"/>
              <a:t> активных участников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745" y="4334761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Авторитетные молодежные </a:t>
            </a:r>
            <a:r>
              <a:rPr lang="ru-RU" i="1" dirty="0"/>
              <a:t>объединения, формирующие будущее 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6255224" y="1987230"/>
            <a:ext cx="1205552" cy="45720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24329" y="512842"/>
            <a:ext cx="41968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rgbClr val="0A0A7C"/>
                </a:solidFill>
              </a:rPr>
              <a:t>СЕГОДНЯ БЕЛОРУССКИЕ СТУДЕНЧЕСКИЕ ОТРЯДЫ – ЭТО МОЩНОЕ ДВИЖЕНИЕ</a:t>
            </a:r>
            <a:endParaRPr lang="ru-RU" sz="27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24329" y="1851670"/>
            <a:ext cx="38694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В 2024 году трудоустроено </a:t>
            </a:r>
            <a:br>
              <a:rPr lang="ru-RU" sz="2200" dirty="0" smtClean="0"/>
            </a:br>
            <a:r>
              <a:rPr lang="ru-RU" sz="2200" b="1" dirty="0" smtClean="0"/>
              <a:t>58082 </a:t>
            </a:r>
            <a:r>
              <a:rPr lang="ru-RU" sz="2200" dirty="0" smtClean="0"/>
              <a:t>студента в </a:t>
            </a:r>
            <a:r>
              <a:rPr lang="ru-RU" sz="2200" b="1" dirty="0" smtClean="0"/>
              <a:t>4086</a:t>
            </a:r>
            <a:r>
              <a:rPr lang="ru-RU" sz="2200" dirty="0"/>
              <a:t> </a:t>
            </a:r>
            <a:r>
              <a:rPr lang="ru-RU" sz="2200" dirty="0" smtClean="0"/>
              <a:t>отрядах</a:t>
            </a:r>
            <a:endParaRPr lang="ru-RU" sz="2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24329" y="2859782"/>
            <a:ext cx="3974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Движение возродилось в 2003 году с восстановления мемориалов </a:t>
            </a:r>
            <a:r>
              <a:rPr lang="ru-RU" sz="1400" b="1" dirty="0"/>
              <a:t>"Хатынь" и Курган Славы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35282" y="3762786"/>
            <a:ext cx="4157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В 2025 году статус Всебелорусской молодежной стройки присвоен двум объектам – Национальному историческому музею и Парку народного </a:t>
            </a:r>
            <a:r>
              <a:rPr lang="ru-RU" sz="1400" i="1" dirty="0" smtClean="0">
                <a:solidFill>
                  <a:schemeClr val="bg1"/>
                </a:solidFill>
              </a:rPr>
              <a:t>единства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24329" y="2787774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541182"/>
            <a:ext cx="4196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7C"/>
                </a:solidFill>
              </a:rPr>
              <a:t>РЕСПУБЛИКАНСКИЙ МОЛОДЕЖНЫЙ ПРОЕКТ «100 ИДЕЙ </a:t>
            </a:r>
            <a:r>
              <a:rPr lang="ru-RU" sz="2000" b="1" smtClean="0">
                <a:solidFill>
                  <a:srgbClr val="0A0A7C"/>
                </a:solidFill>
              </a:rPr>
              <a:t>ДЛЯ БЕЛАРУСИ» </a:t>
            </a:r>
            <a:r>
              <a:rPr lang="ru-RU" sz="2000" b="1" dirty="0" smtClean="0">
                <a:solidFill>
                  <a:srgbClr val="0A0A7C"/>
                </a:solidFill>
              </a:rPr>
              <a:t>СТАРТОВАЛ В 2011 ГОДУ ПО ИНИЦИАТИВЕ БРСМ</a:t>
            </a:r>
            <a:endParaRPr lang="ru-RU" sz="20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34338"/>
            <a:ext cx="5491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14 лет</a:t>
            </a:r>
            <a:r>
              <a:rPr lang="ru-RU" sz="1600" dirty="0"/>
              <a:t> реализации (с 2011 года)</a:t>
            </a:r>
            <a:br>
              <a:rPr lang="ru-RU" sz="1600" dirty="0"/>
            </a:br>
            <a:r>
              <a:rPr lang="ru-RU" sz="1600" b="1" dirty="0" smtClean="0"/>
              <a:t>Финал </a:t>
            </a:r>
            <a:r>
              <a:rPr lang="ru-RU" sz="1600" b="1" dirty="0"/>
              <a:t>2025 года:</a:t>
            </a:r>
            <a:endParaRPr lang="ru-RU" sz="1600" dirty="0"/>
          </a:p>
          <a:p>
            <a:r>
              <a:rPr lang="ru-RU" sz="1600" b="1" dirty="0"/>
              <a:t>1 300+</a:t>
            </a:r>
            <a:r>
              <a:rPr lang="ru-RU" sz="1600" dirty="0"/>
              <a:t> заявок со всей страны</a:t>
            </a:r>
          </a:p>
          <a:p>
            <a:r>
              <a:rPr lang="ru-RU" sz="1600" b="1" dirty="0"/>
              <a:t>157</a:t>
            </a:r>
            <a:r>
              <a:rPr lang="ru-RU" sz="1600" dirty="0"/>
              <a:t> финалистов в 10 номинациях</a:t>
            </a:r>
          </a:p>
          <a:p>
            <a:r>
              <a:rPr lang="ru-RU" sz="1600" b="1" dirty="0"/>
              <a:t>30</a:t>
            </a:r>
            <a:r>
              <a:rPr lang="ru-RU" sz="1600" dirty="0"/>
              <a:t> победителей</a:t>
            </a:r>
          </a:p>
          <a:p>
            <a:r>
              <a:rPr lang="ru-RU" sz="1600" dirty="0" smtClean="0"/>
              <a:t>Место </a:t>
            </a:r>
            <a:r>
              <a:rPr lang="ru-RU" sz="1600" dirty="0"/>
              <a:t>проведения: </a:t>
            </a:r>
            <a:r>
              <a:rPr lang="ru-RU" sz="1600" b="1" dirty="0"/>
              <a:t>Национальный детский технопарк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3008637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5198" y="627534"/>
            <a:ext cx="4752527" cy="304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200" b="1" i="1" dirty="0">
                <a:solidFill>
                  <a:schemeClr val="bg1"/>
                </a:solidFill>
              </a:rPr>
              <a:t>Следующая пятилетка станет временем молодежи. Задача старшего поколения – передать опыт, знания, умения, компетенции новому поколению управленцев, рабочих, крестьян, спортсменов, </a:t>
            </a:r>
            <a:r>
              <a:rPr lang="ru-RU" sz="2200" b="1" i="1" dirty="0" err="1">
                <a:solidFill>
                  <a:schemeClr val="bg1"/>
                </a:solidFill>
              </a:rPr>
              <a:t>айтишников</a:t>
            </a:r>
            <a:r>
              <a:rPr lang="ru-RU" sz="2200" b="1" i="1" dirty="0">
                <a:solidFill>
                  <a:schemeClr val="bg1"/>
                </a:solidFill>
              </a:rPr>
              <a:t>. Вовлеченность молодых людей во все сферы деятельности государства станет решающей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299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72400" y="1961421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5198" y="3921318"/>
            <a:ext cx="4864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в ходе выступления на финальном концерте акции «Марафон единства</a:t>
            </a:r>
            <a:r>
              <a:rPr lang="ru-RU" sz="1400" i="1" dirty="0" smtClean="0">
                <a:solidFill>
                  <a:schemeClr val="bg1"/>
                </a:solidFill>
              </a:rPr>
              <a:t>», 24 января 2025 </a:t>
            </a:r>
            <a:r>
              <a:rPr lang="ru-RU" sz="1400" i="1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843558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1072734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0878" y="3517396"/>
            <a:ext cx="3688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«МОЛОДЕЖЬ БЕЛАРУСИ» </a:t>
            </a:r>
            <a:br>
              <a:rPr lang="ru-RU" sz="1600" dirty="0" smtClean="0"/>
            </a:br>
            <a:r>
              <a:rPr lang="ru-RU" sz="1600" dirty="0" smtClean="0"/>
              <a:t>ОСНОВНОЙ ГОСУДАРСТВЕННЫЙ ИНФОРМАЦИОННЫЙ РЕСУРС В СФЕРЕ МОЛОДЕЖНОЙ ПОЛИТИКИ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54743" y="3554469"/>
            <a:ext cx="3138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ЦИФРОВОЙ СЕРВИС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ru-RU" sz="1600" dirty="0"/>
              <a:t>ШАГ В ПРОФЕССИЮ» </a:t>
            </a:r>
          </a:p>
        </p:txBody>
      </p:sp>
      <p:pic>
        <p:nvPicPr>
          <p:cNvPr id="1028" name="Picture 4" descr="D:\Академия управления\2025\Молодежная политтика\иконки\YQ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51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Молодежная политтика\иконки\YQ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23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37186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748" y="771550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МОЛОДЕЖЬ БЕЛАРУСИ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D:\Академия управления\2025\Молодежная политтика\иконки\Слой 6 копия 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2" y="2319575"/>
            <a:ext cx="480196" cy="1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651" y="2319575"/>
            <a:ext cx="28434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1 628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929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человек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139" y="2747849"/>
            <a:ext cx="2566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17,8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населения в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возрасте 14-30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905" y="3675277"/>
            <a:ext cx="31324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 Национального статистического комитета </a:t>
            </a: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начало 2025 года</a:t>
            </a: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5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134"/>
            <a:ext cx="9144000" cy="51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411510"/>
            <a:ext cx="3816424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ПРИОРИТЕТЫ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МОЛОДЕЖИ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5"/>
            <a:ext cx="8190656" cy="9390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84" y="429510"/>
            <a:ext cx="797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ЧИСЛЕННОСТЬ ОБУЧАЮЩИХСЯ В УЧРЕЖДЕНИЯХ ОБРАЗОВАНИЯ РЕСПУБЛИКИ БЕЛАРУСЬ 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2023/2024 УЧЕБНОМ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ГОДУ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86741" y="1551640"/>
            <a:ext cx="227523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520" y="-963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043" y="411510"/>
            <a:ext cx="36119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0827" y="639960"/>
            <a:ext cx="346637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И ОДАРЕННОЙ МОЛОДЕЖИ В БЕЛАРУСИ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Только за 2024 год советом </a:t>
            </a:r>
            <a:r>
              <a:rPr lang="ru-RU" sz="1500" b="1" dirty="0" smtClean="0">
                <a:solidFill>
                  <a:schemeClr val="bg1"/>
                </a:solidFill>
              </a:rPr>
              <a:t>специального фонда Президента Республики Беларусь по социальной поддержке одаренных учащихся и студентов</a:t>
            </a:r>
            <a:r>
              <a:rPr lang="ru-RU" sz="1500" dirty="0" smtClean="0">
                <a:solidFill>
                  <a:schemeClr val="bg1"/>
                </a:solidFill>
              </a:rPr>
              <a:t> принято решение о поощрении </a:t>
            </a:r>
            <a:r>
              <a:rPr lang="ru-RU" sz="1500" b="1" dirty="0" smtClean="0">
                <a:solidFill>
                  <a:schemeClr val="bg1"/>
                </a:solidFill>
              </a:rPr>
              <a:t>738 человек</a:t>
            </a:r>
            <a:r>
              <a:rPr lang="ru-RU" sz="15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500" dirty="0" smtClean="0">
                <a:solidFill>
                  <a:schemeClr val="bg1"/>
                </a:solidFill>
              </a:rPr>
              <a:t>В архиве банка данных одаренных учащихся и студентов содержатся сведения о 20699 представителях.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98723"/>
            <a:ext cx="446449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500" dirty="0" smtClean="0"/>
          </a:p>
          <a:p>
            <a:r>
              <a:rPr lang="ru-RU" sz="1500" dirty="0" smtClean="0"/>
              <a:t>Звания лауреата, стипендиата и дипломанта удостоены </a:t>
            </a:r>
            <a:r>
              <a:rPr lang="ru-RU" sz="1500" b="1" dirty="0"/>
              <a:t>4 590</a:t>
            </a:r>
            <a:r>
              <a:rPr lang="ru-RU" sz="1500" dirty="0"/>
              <a:t> молодых талантов</a:t>
            </a:r>
          </a:p>
          <a:p>
            <a:r>
              <a:rPr lang="ru-RU" sz="1500" dirty="0" smtClean="0"/>
              <a:t>Отмечен </a:t>
            </a:r>
            <a:r>
              <a:rPr lang="ru-RU" sz="1500" b="1" dirty="0"/>
              <a:t>371</a:t>
            </a:r>
            <a:r>
              <a:rPr lang="ru-RU" sz="1500" dirty="0"/>
              <a:t> творческий </a:t>
            </a:r>
            <a:r>
              <a:rPr lang="ru-RU" sz="1500" dirty="0" smtClean="0"/>
              <a:t>коллектив</a:t>
            </a:r>
            <a:endParaRPr lang="ru-RU" sz="1500" dirty="0"/>
          </a:p>
          <a:p>
            <a:r>
              <a:rPr lang="ru-RU" sz="1500" dirty="0"/>
              <a:t>Материальную помощь получили </a:t>
            </a:r>
            <a:r>
              <a:rPr lang="ru-RU" sz="1500" b="1" dirty="0" smtClean="0"/>
              <a:t>1 </a:t>
            </a:r>
            <a:r>
              <a:rPr lang="ru-RU" sz="1500" b="1" dirty="0"/>
              <a:t>742 </a:t>
            </a:r>
            <a:r>
              <a:rPr lang="ru-RU" sz="1500" dirty="0"/>
              <a:t>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47967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948987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199168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90177" y="439493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 29 ЛЕТ РАБОТЫ </a:t>
            </a:r>
            <a:r>
              <a:rPr lang="ru-RU" b="1" dirty="0" smtClean="0"/>
              <a:t>СПЕЦИАЛЬНОГО ФОНДА ПРЕЗИДЕНТА РЕСПУБЛИКИ БЕЛАРУСЬ ПО ПОДДЕРЖКЕ ТАЛАНТЛИВОЙ МОЛОДЕЖИ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608847"/>
            <a:ext cx="417646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717598"/>
            <a:ext cx="3946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ДОПОЛНИТЕЛЬНОЕ ОБРАЗОВАНИЕ ДЕТЕЙ И МОЛОДЕЖИ  В БЕЛАРУСИ*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7" y="2370242"/>
            <a:ext cx="3669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243</a:t>
            </a:r>
            <a:r>
              <a:rPr lang="ru-RU" dirty="0" smtClean="0"/>
              <a:t> </a:t>
            </a:r>
            <a:r>
              <a:rPr lang="ru-RU" dirty="0"/>
              <a:t>госучреждения</a:t>
            </a:r>
          </a:p>
          <a:p>
            <a:r>
              <a:rPr lang="ru-RU" sz="3200" b="1" dirty="0" smtClean="0"/>
              <a:t>353 000+ </a:t>
            </a:r>
            <a:r>
              <a:rPr lang="ru-RU" dirty="0" smtClean="0"/>
              <a:t>учащихся</a:t>
            </a:r>
            <a:endParaRPr lang="ru-RU" dirty="0"/>
          </a:p>
          <a:p>
            <a:r>
              <a:rPr lang="ru-RU" sz="3200" b="1" dirty="0" smtClean="0"/>
              <a:t>30 000+ </a:t>
            </a:r>
            <a:r>
              <a:rPr lang="ru-RU" dirty="0" smtClean="0"/>
              <a:t>бюджетных </a:t>
            </a:r>
            <a:r>
              <a:rPr lang="ru-RU" dirty="0"/>
              <a:t>кружков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78308" y="4386871"/>
            <a:ext cx="1284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*в 2024 году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2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703" y="156363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Размещен </a:t>
            </a:r>
            <a:r>
              <a:rPr lang="ru-RU" dirty="0">
                <a:solidFill>
                  <a:schemeClr val="bg1"/>
                </a:solidFill>
              </a:rPr>
              <a:t>на портале госслужбы </a:t>
            </a:r>
            <a:r>
              <a:rPr lang="ru-RU" dirty="0" smtClean="0">
                <a:solidFill>
                  <a:schemeClr val="bg1"/>
                </a:solidFill>
              </a:rPr>
              <a:t>занятости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30 </a:t>
            </a:r>
            <a:r>
              <a:rPr lang="ru-RU" dirty="0">
                <a:solidFill>
                  <a:schemeClr val="bg1"/>
                </a:solidFill>
              </a:rPr>
              <a:t>тестовых комплексов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33 методики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Помогает</a:t>
            </a:r>
            <a:r>
              <a:rPr lang="ru-RU" dirty="0">
                <a:solidFill>
                  <a:schemeClr val="bg1"/>
                </a:solidFill>
              </a:rPr>
              <a:t>: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312" y="1706429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7303" y="223029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312" y="278777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048" y="4835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ЦИФРОВОЙ СЕРВИС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«ШАГ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ПРОФЕССИЮ»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276" y="3040966"/>
            <a:ext cx="3207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- определить </a:t>
            </a:r>
            <a:r>
              <a:rPr lang="ru-RU" sz="1600" dirty="0">
                <a:solidFill>
                  <a:schemeClr val="bg1"/>
                </a:solidFill>
              </a:rPr>
              <a:t>профессиональные склонности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выбрать </a:t>
            </a:r>
            <a:r>
              <a:rPr lang="ru-RU" sz="1600" dirty="0">
                <a:solidFill>
                  <a:schemeClr val="bg1"/>
                </a:solidFill>
              </a:rPr>
              <a:t>карьерную траекторию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найти </a:t>
            </a:r>
            <a:r>
              <a:rPr lang="ru-RU" sz="1600" dirty="0">
                <a:solidFill>
                  <a:schemeClr val="bg1"/>
                </a:solidFill>
              </a:rPr>
              <a:t>подходящие учебные заведения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0369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411510"/>
            <a:ext cx="427477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303" y="556977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ПРЕЗИДЕНТА БЕЛАРУСИ – 2025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6" y="1851670"/>
            <a:ext cx="424709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46 специалистов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1700" dirty="0"/>
              <a:t>Направления поддержки:</a:t>
            </a:r>
            <a:br>
              <a:rPr lang="ru-RU" sz="1700" dirty="0"/>
            </a:br>
            <a:r>
              <a:rPr lang="ru-RU" sz="1700" dirty="0"/>
              <a:t>🔬 Наука</a:t>
            </a:r>
            <a:br>
              <a:rPr lang="ru-RU" sz="1700" dirty="0"/>
            </a:br>
            <a:r>
              <a:rPr lang="ru-RU" sz="1700" dirty="0"/>
              <a:t>🎓 Образование</a:t>
            </a:r>
            <a:br>
              <a:rPr lang="ru-RU" sz="1700" dirty="0"/>
            </a:br>
            <a:r>
              <a:rPr lang="ru-RU" sz="1700" dirty="0"/>
              <a:t>🏥 Здравоохранение</a:t>
            </a:r>
            <a:br>
              <a:rPr lang="ru-RU" sz="1700" dirty="0"/>
            </a:br>
            <a:r>
              <a:rPr lang="ru-RU" sz="1700" dirty="0"/>
              <a:t>🎭 Культура</a:t>
            </a:r>
            <a:br>
              <a:rPr lang="ru-RU" sz="1700" dirty="0"/>
            </a:br>
            <a:r>
              <a:rPr lang="ru-RU" sz="1700" dirty="0"/>
              <a:t>👥 Молодежная политика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216910"/>
            <a:ext cx="583264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С</a:t>
            </a:r>
            <a:r>
              <a:rPr lang="ru-RU" sz="1300" dirty="0" smtClean="0"/>
              <a:t>редства направлены </a:t>
            </a:r>
            <a:r>
              <a:rPr lang="ru-RU" sz="1300" dirty="0"/>
              <a:t>на развитие научных школ, совершенствование образования, внедрение новых медицинских технологий и реализацию инновационных культурных и молодежных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26210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817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МОЛОДЫХ СЕМЕЙ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Льготное кредитование</a:t>
            </a:r>
            <a:r>
              <a:rPr lang="ru-RU" sz="1600" dirty="0"/>
              <a:t> жилья </a:t>
            </a:r>
            <a:r>
              <a:rPr lang="ru-RU" sz="1600" dirty="0" smtClean="0"/>
              <a:t>(5</a:t>
            </a:r>
            <a:r>
              <a:rPr lang="ru-RU" sz="1600" dirty="0"/>
              <a:t>% годовых</a:t>
            </a:r>
            <a:r>
              <a:rPr lang="ru-RU" sz="1600" dirty="0" smtClean="0"/>
              <a:t>)</a:t>
            </a:r>
          </a:p>
          <a:p>
            <a:r>
              <a:rPr lang="ru-RU" sz="1600" b="1" dirty="0" smtClean="0"/>
              <a:t>11 </a:t>
            </a:r>
            <a:r>
              <a:rPr lang="ru-RU" sz="1600" b="1" dirty="0"/>
              <a:t>видов </a:t>
            </a:r>
            <a:r>
              <a:rPr lang="ru-RU" sz="1600" b="1" dirty="0" smtClean="0"/>
              <a:t>государственных пособий</a:t>
            </a:r>
            <a:r>
              <a:rPr lang="ru-RU" sz="1600" dirty="0"/>
              <a:t> на </a:t>
            </a:r>
            <a:r>
              <a:rPr lang="ru-RU" sz="1600" dirty="0" smtClean="0"/>
              <a:t>детей</a:t>
            </a:r>
          </a:p>
          <a:p>
            <a:r>
              <a:rPr lang="ru-RU" sz="1600" b="1" dirty="0" smtClean="0"/>
              <a:t>Программа </a:t>
            </a:r>
            <a:r>
              <a:rPr lang="ru-RU" sz="1600" b="1" dirty="0"/>
              <a:t>семейного капитала</a:t>
            </a:r>
            <a:r>
              <a:rPr lang="ru-RU" sz="1600" dirty="0"/>
              <a:t> (145 300+ семей за 10 лет) </a:t>
            </a:r>
            <a:endParaRPr lang="ru-RU" sz="1600" dirty="0" smtClean="0"/>
          </a:p>
          <a:p>
            <a:r>
              <a:rPr lang="ru-RU" sz="1600" dirty="0" smtClean="0"/>
              <a:t>Субсидии </a:t>
            </a:r>
            <a:r>
              <a:rPr lang="ru-RU" sz="1600" dirty="0"/>
              <a:t>до </a:t>
            </a:r>
            <a:r>
              <a:rPr lang="ru-RU" sz="1600" b="1" dirty="0"/>
              <a:t>20%</a:t>
            </a:r>
            <a:r>
              <a:rPr lang="ru-RU" sz="1600" dirty="0"/>
              <a:t> от суммы кредита при рождении второго ребенка</a:t>
            </a:r>
          </a:p>
          <a:p>
            <a:r>
              <a:rPr lang="ru-RU" sz="1600" dirty="0"/>
              <a:t>Длительные сроки кредитования (</a:t>
            </a:r>
            <a:r>
              <a:rPr lang="ru-RU" sz="1600" b="1" dirty="0"/>
              <a:t>на 20 лет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Гарантии </a:t>
            </a:r>
            <a:r>
              <a:rPr lang="ru-RU" sz="1600" dirty="0"/>
              <a:t>и </a:t>
            </a:r>
            <a:r>
              <a:rPr lang="ru-RU" sz="1600" dirty="0" smtClean="0"/>
              <a:t>льготы в сфере трудовых отношений </a:t>
            </a:r>
            <a:r>
              <a:rPr lang="ru-RU" sz="1600" dirty="0"/>
              <a:t>и </a:t>
            </a:r>
            <a:r>
              <a:rPr lang="ru-RU" sz="1600" dirty="0" smtClean="0"/>
              <a:t>занятости, социального обеспечения, здравоохранения, образования, налогообложения </a:t>
            </a:r>
            <a:r>
              <a:rPr lang="ru-RU" sz="1600" dirty="0"/>
              <a:t>и др. </a:t>
            </a:r>
          </a:p>
          <a:p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0992" y="25435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3351" y="279289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4450" y="326239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1310" y="3770225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8" y="4077756"/>
            <a:ext cx="146317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6952</TotalTime>
  <Words>326</Words>
  <Application>Microsoft Office PowerPoint</Application>
  <PresentationFormat>Экран (16:9)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408</cp:revision>
  <cp:lastPrinted>2025-05-23T06:01:58Z</cp:lastPrinted>
  <dcterms:created xsi:type="dcterms:W3CDTF">2024-07-24T10:48:12Z</dcterms:created>
  <dcterms:modified xsi:type="dcterms:W3CDTF">2025-06-20T09:29:40Z</dcterms:modified>
</cp:coreProperties>
</file>