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</p:sldMasterIdLst>
  <p:notesMasterIdLst>
    <p:notesMasterId r:id="rId23"/>
  </p:notesMasterIdLst>
  <p:sldIdLst>
    <p:sldId id="279" r:id="rId6"/>
    <p:sldId id="266" r:id="rId7"/>
    <p:sldId id="282" r:id="rId8"/>
    <p:sldId id="265" r:id="rId9"/>
    <p:sldId id="258" r:id="rId10"/>
    <p:sldId id="284" r:id="rId11"/>
    <p:sldId id="285" r:id="rId12"/>
    <p:sldId id="280" r:id="rId13"/>
    <p:sldId id="270" r:id="rId14"/>
    <p:sldId id="288" r:id="rId15"/>
    <p:sldId id="257" r:id="rId16"/>
    <p:sldId id="260" r:id="rId17"/>
    <p:sldId id="262" r:id="rId18"/>
    <p:sldId id="261" r:id="rId19"/>
    <p:sldId id="277" r:id="rId20"/>
    <p:sldId id="283" r:id="rId21"/>
    <p:sldId id="281" r:id="rId22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575" autoAdjust="0"/>
  </p:normalViewPr>
  <p:slideViewPr>
    <p:cSldViewPr>
      <p:cViewPr>
        <p:scale>
          <a:sx n="102" d="100"/>
          <a:sy n="102" d="100"/>
        </p:scale>
        <p:origin x="-186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2860289529417"/>
          <c:y val="7.8063472777678111E-2"/>
          <c:w val="0.57731235966641659"/>
          <c:h val="0.707410585258885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земельная площадь 9083 га</c:v>
                </c:pt>
              </c:strCache>
            </c:strRef>
          </c:tx>
          <c:dLbls>
            <c:dLbl>
              <c:idx val="0"/>
              <c:layout>
                <c:manualLayout>
                  <c:x val="-0.13417323853020191"/>
                  <c:y val="-0.23918496006299966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сельхоз. угодья</c:v>
                </c:pt>
                <c:pt idx="1">
                  <c:v>Прочее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7704</c:v>
                </c:pt>
                <c:pt idx="1">
                  <c:v>2388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789715181715898"/>
          <c:y val="0.8633087981213422"/>
          <c:w val="0.67179297207639588"/>
          <c:h val="9.3951681307828244E-2"/>
        </c:manualLayout>
      </c:layout>
      <c:overlay val="0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8349709777251"/>
          <c:y val="4.8592099463952425E-2"/>
          <c:w val="0.60479436711039436"/>
          <c:h val="0.709470315264116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земельная площадь 9083 га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2796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пашня</c:v>
                </c:pt>
                <c:pt idx="1">
                  <c:v>луговые угодья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4887</c:v>
                </c:pt>
                <c:pt idx="1">
                  <c:v>2539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2298567463360173"/>
          <c:y val="0.86362813319887666"/>
          <c:w val="0.64859347823041213"/>
          <c:h val="8.4774768615453105E-2"/>
        </c:manualLayout>
      </c:layout>
      <c:overlay val="0"/>
      <c:spPr>
        <a:solidFill>
          <a:schemeClr val="bg1"/>
        </a:solidFill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484131392808224E-4"/>
          <c:y val="0.12558742336609324"/>
          <c:w val="0.96072768052280322"/>
          <c:h val="0.7271007379943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10690006657712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4360</a:t>
                    </a:r>
                  </a:p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тонн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810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ru-RU" b="1" dirty="0" smtClean="0"/>
                      <a:t>тонн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825997475690312E-3"/>
                  <c:y val="0.2347760580063537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13</a:t>
                    </a:r>
                    <a:r>
                      <a:rPr lang="ru-RU" b="1" baseline="0" dirty="0" smtClean="0"/>
                      <a:t> 000 </a:t>
                    </a:r>
                  </a:p>
                  <a:p>
                    <a:r>
                      <a:rPr lang="ru-RU" dirty="0" smtClean="0"/>
                      <a:t>тонн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263837056200676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6200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тонн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Зерно</c:v>
                </c:pt>
                <c:pt idx="1">
                  <c:v>Сено</c:v>
                </c:pt>
                <c:pt idx="2">
                  <c:v>Силос</c:v>
                </c:pt>
                <c:pt idx="3">
                  <c:v>Сенаж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15808"/>
        <c:axId val="49017600"/>
      </c:barChart>
      <c:catAx>
        <c:axId val="4901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017600"/>
        <c:crosses val="autoZero"/>
        <c:auto val="1"/>
        <c:lblAlgn val="ctr"/>
        <c:lblOffset val="100"/>
        <c:noMultiLvlLbl val="0"/>
      </c:catAx>
      <c:valAx>
        <c:axId val="4901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01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65512535413248E-2"/>
          <c:y val="0.229840867736715"/>
          <c:w val="0.85389530019685189"/>
          <c:h val="0.5472105129325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baseline="0" dirty="0" smtClean="0"/>
                      <a:t>2549 тонн, 101,5% 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230 тонн, 107,3%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b="1" smtClean="0"/>
                      <a:t>2</a:t>
                    </a:r>
                    <a:r>
                      <a:rPr lang="ru-RU" smtClean="0"/>
                      <a:t>9213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="1" smtClean="0"/>
                      <a:t>3</a:t>
                    </a:r>
                    <a:r>
                      <a:rPr lang="ru-RU" smtClean="0"/>
                      <a:t>667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Молоко</c:v>
                </c:pt>
                <c:pt idx="1">
                  <c:v>Продукция выращивания КРС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79808"/>
        <c:axId val="47081344"/>
      </c:barChart>
      <c:catAx>
        <c:axId val="470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47081344"/>
        <c:crosses val="autoZero"/>
        <c:auto val="1"/>
        <c:lblAlgn val="ctr"/>
        <c:lblOffset val="100"/>
        <c:noMultiLvlLbl val="0"/>
      </c:catAx>
      <c:valAx>
        <c:axId val="4708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7079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0.61078</cdr:x>
      <cdr:y>0.29789</cdr:y>
    </cdr:from>
    <cdr:to>
      <cdr:x>0.72189</cdr:x>
      <cdr:y>0.49992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872" y="936104"/>
          <a:ext cx="596117" cy="634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0.52832</cdr:x>
      <cdr:y>0</cdr:y>
    </cdr:from>
    <cdr:to>
      <cdr:x>1</cdr:x>
      <cdr:y>0.22238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47898" y="-762001"/>
          <a:ext cx="4417444" cy="1190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0.09016</cdr:x>
      <cdr:y>0.46394</cdr:y>
    </cdr:from>
    <cdr:to>
      <cdr:x>0.17906</cdr:x>
      <cdr:y>0.77937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546101" y="2118192"/>
          <a:ext cx="1272893" cy="780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130,5 %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0.34426</cdr:x>
      <cdr:y>0.48179</cdr:y>
    </cdr:from>
    <cdr:to>
      <cdr:x>0.415</cdr:x>
      <cdr:y>0.82082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2821987" y="1660497"/>
          <a:ext cx="1026107" cy="62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62,0 %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0.58197</cdr:x>
      <cdr:y>0.51153</cdr:y>
    </cdr:from>
    <cdr:to>
      <cdr:x>0.65439</cdr:x>
      <cdr:y>0.84462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4926640" y="1734123"/>
          <a:ext cx="1008112" cy="636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100,0 %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0.83607</cdr:x>
      <cdr:y>0.46394</cdr:y>
    </cdr:from>
    <cdr:to>
      <cdr:x>0.89379</cdr:x>
      <cdr:y>0.79703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7094334" y="1654676"/>
          <a:ext cx="1008111" cy="50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102,0 %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0.47168</cdr:x>
      <cdr:y>0.22238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944519" cy="976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FFFF00"/>
              </a:solidFill>
            </a:rPr>
            <a:t>Темп роста производства продукции животноводства  в 2022 году 102,8 %</a:t>
          </a:r>
          <a:endParaRPr lang="ru-RU" sz="1800" b="1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F6438-B8AF-4003-B451-8F1D9664965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69717-CEAC-4568-B478-F6F92661B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4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69717-CEAC-4568-B478-F6F92661BC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69717-CEAC-4568-B478-F6F92661BC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atin typeface="Times New Roman"/>
                <a:ea typeface="Calibri"/>
              </a:rPr>
              <a:t>В соответствии с порядком, установленным решением Ельского районного Совета депутатов от 05.04.2019 г. № 60 «О мерах по реализации Указа Президента Республики Беларусь от 2 октября 2018 г. № 399».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69717-CEAC-4568-B478-F6F92661BCC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2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3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0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00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6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9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4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2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5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094AF-4D15-4565-B51C-26212BF966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1A8C14-EC06-4B6E-AC18-ECA90BDF4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buvalki@tut.by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435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сельскохозяйственное унитарное предприятие «</a:t>
            </a:r>
            <a:r>
              <a:rPr lang="ru-RU" sz="2800" b="1" dirty="0" err="1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2800" b="1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Лоевского</a:t>
            </a:r>
            <a:r>
              <a:rPr lang="ru-RU" sz="2800" b="1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800" b="1" dirty="0">
              <a:solidFill>
                <a:schemeClr val="accent6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7317708" cy="373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51453"/>
            <a:ext cx="3744416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Реммастерская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н.п.Севки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154" y="87475"/>
            <a:ext cx="8307692" cy="37915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873930">
              <a:lnSpc>
                <a:spcPct val="80000"/>
              </a:lnSpc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КСУП «</a:t>
            </a:r>
            <a:r>
              <a:rPr lang="ru-RU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Бывальки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957514" y="2805984"/>
            <a:ext cx="3988135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МТП в  </a:t>
            </a:r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7202"/>
            <a:ext cx="3721382" cy="19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716" y="3100110"/>
            <a:ext cx="3862932" cy="18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727202"/>
            <a:ext cx="3707912" cy="19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5140" y="402593"/>
            <a:ext cx="3744416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Мехдвор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Севки</a:t>
            </a:r>
          </a:p>
        </p:txBody>
      </p:sp>
    </p:spTree>
    <p:extLst>
      <p:ext uri="{BB962C8B-B14F-4D97-AF65-F5344CB8AC3E}">
        <p14:creationId xmlns:p14="http://schemas.microsoft.com/office/powerpoint/2010/main" val="13056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5487"/>
            <a:ext cx="8208912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Объёмы производства 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</a:t>
            </a:r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растениеводства в 2022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167594"/>
            <a:ext cx="4572000" cy="70207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роста продукции растениеводства на 2022 год  составит 117,8 %</a:t>
            </a:r>
            <a:endParaRPr lang="ru-RU" sz="25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776051"/>
              </p:ext>
            </p:extLst>
          </p:nvPr>
        </p:nvGraphicFramePr>
        <p:xfrm>
          <a:off x="179512" y="2031692"/>
          <a:ext cx="8784976" cy="302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3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748464" cy="1548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  <a:t/>
            </a:r>
            <a:b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</a:br>
            <a: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  <a:t> </a:t>
            </a:r>
            <a:br>
              <a:rPr lang="ru-RU" sz="3600" b="1" cap="small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</a:br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Объёмы производства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продукции животноводства</a:t>
            </a:r>
            <a:b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</a:b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в </a:t>
            </a:r>
            <a:r>
              <a:rPr lang="ru-RU" sz="3600" b="1" cap="small" dirty="0" smtClean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2022 </a:t>
            </a:r>
            <a:r>
              <a:rPr lang="ru-RU" sz="3600" b="1" cap="small" dirty="0">
                <a:solidFill>
                  <a:schemeClr val="accent6">
                    <a:lumMod val="10000"/>
                  </a:schemeClr>
                </a:solidFill>
                <a:latin typeface="Century Schoolbook"/>
                <a:cs typeface="Times New Roman" pitchFamily="18" charset="0"/>
              </a:rPr>
              <a:t>году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Диаграмма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60463"/>
              </p:ext>
            </p:extLst>
          </p:nvPr>
        </p:nvGraphicFramePr>
        <p:xfrm>
          <a:off x="395537" y="1545436"/>
          <a:ext cx="8362702" cy="32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6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435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2800" b="1" cap="small" dirty="0" smtClean="0">
                <a:solidFill>
                  <a:prstClr val="black"/>
                </a:solidFill>
                <a:latin typeface="Century Schoolbook"/>
                <a:ea typeface="+mn-ea"/>
                <a:cs typeface="Times New Roman" pitchFamily="18" charset="0"/>
              </a:rPr>
              <a:t>Показатели </a:t>
            </a:r>
            <a:r>
              <a:rPr lang="ru-RU" sz="2800" b="1" cap="small" dirty="0">
                <a:solidFill>
                  <a:prstClr val="black"/>
                </a:solidFill>
                <a:latin typeface="Century Schoolbook"/>
                <a:ea typeface="+mn-ea"/>
                <a:cs typeface="Times New Roman" pitchFamily="18" charset="0"/>
              </a:rPr>
              <a:t>финансово-хозяйственной деятельности предприятия </a:t>
            </a:r>
            <a:r>
              <a:rPr lang="ru-RU" sz="2800" b="1" cap="small" dirty="0" smtClean="0">
                <a:solidFill>
                  <a:prstClr val="black"/>
                </a:solidFill>
                <a:latin typeface="Century Schoolbook"/>
                <a:ea typeface="+mn-ea"/>
                <a:cs typeface="Times New Roman" pitchFamily="18" charset="0"/>
              </a:rPr>
              <a:t>в 2022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7574"/>
            <a:ext cx="8640960" cy="3888432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Среднемесячная заработная плата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630,0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рубля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Выручка на одного работника 27,4 тыс.руб.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Рентабельность реализованной продукции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0,10%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Рентабельность продаж –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0,1 %</a:t>
            </a: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Темп роста валовой продукции –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111,1 %</a:t>
            </a:r>
          </a:p>
          <a:p>
            <a:endParaRPr lang="ru-RU" b="1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Стоимость чистых активов на 01.01.2022 –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19,5 млн. рублей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42133"/>
            <a:ext cx="8784976" cy="483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КСУП «</a:t>
            </a:r>
            <a:r>
              <a:rPr lang="ru-RU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включено в перечень организаций согласно Указу Президента Республики Беларусь от  2 октября 2018 г. № 399 «О финансовом оздоровлении сельскохозяйственных организаций»; 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решения Гомельского областного исполнительного комитета № 213 от 28.03.2022 «Об утверждении 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перечня» КСУП «</a:t>
            </a:r>
            <a:r>
              <a:rPr lang="ru-RU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в Перечень сельскохозяйственных организаций Гомельской области, не имеющих перспектив дальнейшего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41480"/>
            <a:ext cx="8784976" cy="48605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buClrTx/>
              <a:buSzTx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Льготы и преференции по Указу Президента Республики Беларусь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buClrTx/>
              <a:buSzTx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2 октября 2018 г. № 399 «О финансовом оздоровлении сельскохозяйственных организаций»</a:t>
            </a:r>
            <a:endParaRPr kumimoji="0" lang="ru-RU" sz="5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450215" algn="just">
              <a:lnSpc>
                <a:spcPct val="120000"/>
              </a:lnSpc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1. Организациям, включенным в перечень неплатежеспособных сельскохозяйственных организаций, подлежащих финансовому оздоровлению, приостанавливается начисление процентов, пеней (штрафов) по всем видам задолженности (за исключением задолженности, возникшей после включения такой организации в перечень, а также процентов, начисляемых ОАО «Агентство по управлению активами», банками и ОАО «Банк развития Республики Беларусь»).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Процентная ставка за пользование кредитами, выданными неплатежеспособным сельскохозяйственным организациям банками и ОАО «Банк развития Республики Беларусь», может быть снижена до 1,5 % годовых в соответствии с заключенными дополнительными соглашениями к кредитным договорам;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2. акции (доли в уставном фонде), полученные кредиторами в результате реструктуризации задолженности сельскохозяйственной организации, могут быть переданы в доверительное управление соответствующего рай-, горисполкома (уполномоченных ими организаций) или в коммунальную собственность соответствующей административно-территориальной единицы на безвозмездной основе. При этом не требуется получение специального разрешения (лицензии) на осуществление профессиональной и биржевой деятельности по ценным бумагам для осуществления рай-, горисполкомом (уполномоченными ими организациями) деятельности по доверительному управлению указанными акциями;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3. кредитор выбирает механизм реструктуризации. В случае </a:t>
            </a:r>
            <a:r>
              <a:rPr lang="ru-RU" sz="4000" dirty="0" err="1">
                <a:solidFill>
                  <a:prstClr val="black"/>
                </a:solidFill>
                <a:latin typeface="Times New Roman"/>
                <a:ea typeface="Calibri"/>
              </a:rPr>
              <a:t>недостижения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 согласованного решения между кредитором и сельскохозяйственной организацией по применению механизмов реструктуризации задолженности бизнес-план разрабатывается с применением механизма предоставления отсрочки на три года с последующей рассрочкой на пять лет;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4. реструктуризация задолженности организациями-лизингодателями путем предоставления отсрочки до 3 лет с последующей рассрочкой до 5 лет, в случае предоставления им соответствующей отсрочки банками;</a:t>
            </a:r>
          </a:p>
          <a:p>
            <a:pPr lvl="0" indent="450215" algn="just"/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5. возможность преобразования унитарного предприятия в хозяйственное общество по упрощенной схеме (переход прав на земельные участки без проведения аукциона, передача имущества без </a:t>
            </a:r>
            <a:r>
              <a:rPr lang="ru-RU" sz="4000" dirty="0" err="1">
                <a:solidFill>
                  <a:prstClr val="black"/>
                </a:solidFill>
                <a:latin typeface="Times New Roman"/>
                <a:ea typeface="Calibri"/>
              </a:rPr>
              <a:t>правоудостоверяющих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</a:rPr>
              <a:t> документов).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51520" y="195486"/>
            <a:ext cx="8712968" cy="480653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accent6">
                    <a:lumMod val="10000"/>
                  </a:schemeClr>
                </a:solidFill>
              </a:rPr>
              <a:t>В отношении включенных в перечень организаций могут применяться следующие меры по повышению эффективности их управления:</a:t>
            </a:r>
          </a:p>
          <a:p>
            <a:pPr marL="228600" lvl="0" indent="450215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сдача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предприятия как имущественного комплекса сельскохозяйственной организации в аренду, в том числе с правом последующего его выкупа по результатам реализации бизнес-плана по ее финансовому оздоровлению;</a:t>
            </a:r>
          </a:p>
          <a:p>
            <a:pPr marL="228600" lvl="0" indent="450215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передача полномочий исполнительного органа (руководителя) сельскохозяйственной организации по договору другой коммерческой организации (управляющей организации) либо индивидуальному предпринимателю (управляющему), в том числе с правом последующего выкупа имущественного комплекса сельскохозяйственной организации по результатам реализации бизнес-плана;</a:t>
            </a:r>
          </a:p>
          <a:p>
            <a:pPr marL="228600" lvl="0" indent="450215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иные меры, предусмотренные законодательством (передача участниками хозяйственного общества акций (долей в уставном фонде) кредитору, полное либо частичное освобождение от имущественной обязанности по погашению задолженности и другое).</a:t>
            </a:r>
          </a:p>
          <a:p>
            <a:pPr lvl="0">
              <a:spcBef>
                <a:spcPct val="20000"/>
              </a:spcBef>
              <a:defRPr/>
            </a:pPr>
            <a:endParaRPr lang="ru-RU" sz="4000" dirty="0" smtClean="0"/>
          </a:p>
          <a:p>
            <a:pPr lvl="0">
              <a:spcBef>
                <a:spcPct val="20000"/>
              </a:spcBef>
              <a:defRPr/>
            </a:pPr>
            <a:endParaRPr lang="ru-RU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hema_im_kompleks-m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73" y="641840"/>
            <a:ext cx="4279474" cy="4299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5315" y="184644"/>
            <a:ext cx="8510954" cy="3462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Порядок продажи предприятий как имущественных комплексов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04946" y="2602525"/>
            <a:ext cx="386862" cy="16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1" name="Picture 2" descr="shema_im_kompleks-min.jpg"/>
          <p:cNvPicPr>
            <a:picLocks noChangeAspect="1" noChangeArrowheads="1"/>
          </p:cNvPicPr>
          <p:nvPr/>
        </p:nvPicPr>
        <p:blipFill>
          <a:blip r:embed="rId3" cstate="email"/>
          <a:srcRect r="-1900"/>
          <a:stretch>
            <a:fillRect/>
          </a:stretch>
        </p:blipFill>
        <p:spPr bwMode="auto">
          <a:xfrm>
            <a:off x="4908489" y="879232"/>
            <a:ext cx="4235512" cy="359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5572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КСУП «</a:t>
            </a:r>
            <a:r>
              <a:rPr lang="ru-RU" sz="3600" u="sng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3600" u="sng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u="sng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 txBox="1">
            <a:spLocks/>
          </p:cNvSpPr>
          <p:nvPr/>
        </p:nvSpPr>
        <p:spPr>
          <a:xfrm>
            <a:off x="5004048" y="555526"/>
            <a:ext cx="4032448" cy="446449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</a:p>
          <a:p>
            <a:pPr algn="just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200" noProof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247112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Беларусь, Гомельская область, </a:t>
            </a:r>
            <a:r>
              <a:rPr lang="ru-RU" sz="12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Лоевский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р-н, д. </a:t>
            </a:r>
            <a:r>
              <a:rPr lang="ru-RU" sz="12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Комсомольская, 11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Гомеля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км,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центра   </a:t>
            </a:r>
            <a:r>
              <a:rPr lang="ru-RU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км.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8-02347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20549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20934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buvalki@tut.by</a:t>
            </a:r>
            <a:endParaRPr lang="ru-RU" sz="12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общая земельная площадь –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10092 га, сельскохозяйственные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угодья – 7704 га, в том числе пашня – 4887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  <a:p>
            <a:pPr lvl="0" algn="just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Землепользователь: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КСУП «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собственности: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правоустанавливающих документов на участок: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  <a:endParaRPr kumimoji="0" lang="x-none" sz="1200" b="0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режим: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продажа имущественного комплекса или иные формы, не запрещенные законодательством.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объектов недвижимости: 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расположено 4 молочно-товарных фермы для размещения коров основного стада и молодняка КРС, 2 доильно-молочных блока: в д. </a:t>
            </a:r>
            <a:r>
              <a:rPr lang="ru-RU" sz="12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Бывальки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400 голов и д. </a:t>
            </a:r>
            <a:r>
              <a:rPr lang="ru-RU" sz="12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Майск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200 голов; 2 машинно-тракторных парка в д. </a:t>
            </a:r>
            <a:r>
              <a:rPr lang="ru-RU" sz="12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Бывальки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12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Севки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5546"/>
            <a:ext cx="3983320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5" y="524102"/>
            <a:ext cx="8660206" cy="35203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x-none" sz="18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46515" y="2427734"/>
            <a:ext cx="8667702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68579" tIns="34289" rIns="68579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инфраструктура</a:t>
            </a:r>
            <a:endParaRPr lang="x-none" sz="18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254" y="35593"/>
            <a:ext cx="8978747" cy="3924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1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</a:t>
            </a:r>
            <a:endParaRPr lang="ru-RU" sz="21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251520" y="3147815"/>
            <a:ext cx="8652638" cy="157232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400" b="1" i="1" dirty="0" smtClean="0"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Электроснабжение: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Телекоммуникации </a:t>
            </a:r>
            <a:r>
              <a:rPr lang="ru-RU" sz="1600" b="1" i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(оптоволокно)</a:t>
            </a:r>
            <a:r>
              <a:rPr lang="ru-RU" sz="1600" i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x-none" sz="1400" i="1" dirty="0">
              <a:solidFill>
                <a:schemeClr val="accent6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154" y="952563"/>
            <a:ext cx="8735518" cy="90024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транспортная инфраструктура</a:t>
            </a:r>
            <a:r>
              <a:rPr lang="ru-RU" b="1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асфальтной дороги.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районного центра (</a:t>
            </a:r>
            <a:r>
              <a:rPr lang="ru-RU" i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Лоев</a:t>
            </a: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км. </a:t>
            </a:r>
            <a:endParaRPr lang="ru-RU" i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49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480"/>
            <a:ext cx="8496944" cy="1206134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сельскохозяйственное унитарное предприятие «</a:t>
            </a:r>
            <a:r>
              <a:rPr lang="ru-RU" sz="12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образовано в результате преобразования ООО «</a:t>
            </a:r>
            <a:r>
              <a:rPr lang="ru-RU" sz="12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(зарегистрировано решением Лоевского районного исполнительного комитета от 24.11.2009 г. в Едином государственном регистре юридических лиц и индивидуальных предпринимателей за № 490421963) на основании решения внеочередного общего собрания участников общества с ограниченной ответственностью «</a:t>
            </a:r>
            <a:r>
              <a:rPr lang="ru-RU" sz="12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(протокол от 23.11.2009 №2</a:t>
            </a:r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Центр предприятия – д. </a:t>
            </a:r>
            <a:r>
              <a:rPr lang="ru-RU" sz="1200" b="1" dirty="0" err="1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Бывальки</a:t>
            </a:r>
            <a:r>
              <a:rPr lang="ru-RU" sz="12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Основным видом деятельности КСУП «</a:t>
            </a:r>
            <a:r>
              <a:rPr lang="ru-RU" sz="2400" b="1" dirty="0" err="1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Бывальки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» является производство сельскохозяйственной продукции: в животноводстве – производство молока и мяса крупного рогатого скота, в растениеводстве – производство зерна и кормов</a:t>
            </a:r>
          </a:p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01.01.2022 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насчитывается 2,8 тыс. голов КРС, в том числе 1,3 тыс. голов коров. Плотность  скота на  100 на сельхозугодий – 37 голов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95891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плодородия почвы сельхозугодий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22,3 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пашни – 24,8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455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предприятия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71550"/>
            <a:ext cx="8208912" cy="40324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растениеводства: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- отделение  </a:t>
            </a:r>
            <a:r>
              <a:rPr lang="ru-RU" sz="2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Бывальки</a:t>
            </a: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отделение Севки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 животноводства: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-4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молочно-товарных фермы для размещения коров основного стада и молодняка КРС, </a:t>
            </a: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-2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доильно-молочных блока: в д. </a:t>
            </a:r>
            <a:r>
              <a:rPr lang="ru-RU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Бывальки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400 голов и д. </a:t>
            </a:r>
            <a:r>
              <a:rPr lang="ru-RU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Майск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200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Автотракторный парк: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машинно-тракторных парка в д. </a:t>
            </a:r>
            <a:r>
              <a:rPr lang="ru-RU" sz="20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Бывальки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д. Севки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– 151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154" y="87475"/>
            <a:ext cx="8307692" cy="37415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873930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КСУП «</a:t>
            </a:r>
            <a:r>
              <a:rPr lang="ru-RU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Бывальки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atin typeface="Arial" charset="0"/>
            </a:endParaRPr>
          </a:p>
        </p:txBody>
      </p:sp>
      <p:pic>
        <p:nvPicPr>
          <p:cNvPr id="9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5" y="897564"/>
            <a:ext cx="3720938" cy="183620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65110" y="249492"/>
            <a:ext cx="3939692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79252">
              <a:defRPr/>
            </a:pP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МТФ на 214 голов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116 дойных коров в  н.п. </a:t>
            </a:r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Синск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71412" y="897563"/>
            <a:ext cx="3788729" cy="1836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1407" y="405992"/>
            <a:ext cx="3589322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200" b="1" kern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b="1" kern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ДМБ  на 769 голов, в том числе 414 дойных коров в  н.п. </a:t>
            </a:r>
            <a:r>
              <a:rPr lang="ru-RU" sz="1400" b="1" kern="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Бывальки</a:t>
            </a:r>
            <a:endParaRPr lang="ru-RU" sz="1400" b="1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" y="3226791"/>
            <a:ext cx="3518203" cy="17752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581" y="2788210"/>
            <a:ext cx="3655791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МТФ на 144 голов, в том числе 97 дойных коров в н.п. Городок</a:t>
            </a:r>
          </a:p>
        </p:txBody>
      </p:sp>
      <p:pic>
        <p:nvPicPr>
          <p:cNvPr id="20" name="Содержимое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07" y="3226793"/>
            <a:ext cx="3788728" cy="17752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7875" y="2788210"/>
            <a:ext cx="3655792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400" b="1" kern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МТФ на 211 голов, в том числе 100 дойных коров в н.п. Тесны </a:t>
            </a:r>
            <a:endParaRPr lang="ru-RU" sz="1400" b="1" kern="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154" y="87475"/>
            <a:ext cx="8307692" cy="37415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873930">
              <a:lnSpc>
                <a:spcPct val="80000"/>
              </a:lnSpc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КСУП «</a:t>
            </a:r>
            <a:r>
              <a:rPr lang="ru-RU" sz="2400" b="1" dirty="0" err="1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Бывальки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Arial" charset="0"/>
            </a:endParaRPr>
          </a:p>
        </p:txBody>
      </p:sp>
      <p:pic>
        <p:nvPicPr>
          <p:cNvPr id="9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3848627" cy="273630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65110" y="555528"/>
            <a:ext cx="3939692" cy="1085638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79252">
              <a:defRPr/>
            </a:pP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ДМБ на 808 голов</a:t>
            </a:r>
            <a:r>
              <a:rPr lang="en-US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416 дойных коров в  н.п. </a:t>
            </a:r>
            <a:r>
              <a:rPr lang="ru-RU" sz="1400" b="1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72439" y="1491630"/>
            <a:ext cx="3921666" cy="27363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88025" y="843558"/>
            <a:ext cx="3645210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>
              <a:defRPr/>
            </a:pPr>
            <a:r>
              <a:rPr lang="ru-RU" sz="1400" b="1" kern="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МТФ  на 698 голов, в том числе 153 дойные коровы в  н.п. Севки</a:t>
            </a:r>
          </a:p>
        </p:txBody>
      </p:sp>
    </p:spTree>
    <p:extLst>
      <p:ext uri="{BB962C8B-B14F-4D97-AF65-F5344CB8AC3E}">
        <p14:creationId xmlns:p14="http://schemas.microsoft.com/office/powerpoint/2010/main" val="36966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349548"/>
          </a:xfrm>
          <a:solidFill>
            <a:schemeClr val="bg1"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земельных угодий: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034252"/>
              </p:ext>
            </p:extLst>
          </p:nvPr>
        </p:nvGraphicFramePr>
        <p:xfrm>
          <a:off x="0" y="1347617"/>
          <a:ext cx="4499992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627534"/>
            <a:ext cx="428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земельная площадь 10 092 га</a:t>
            </a: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61571"/>
              </p:ext>
            </p:extLst>
          </p:nvPr>
        </p:nvGraphicFramePr>
        <p:xfrm>
          <a:off x="4644008" y="1275607"/>
          <a:ext cx="43924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99992" y="627534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сельскохозяйственных земель 7704 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555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Сельскохозяйственная техника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35546"/>
            <a:ext cx="4248472" cy="4320480"/>
          </a:xfrm>
          <a:solidFill>
            <a:schemeClr val="bg1">
              <a:lumMod val="85000"/>
              <a:alpha val="62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трактора – 26 ед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5 – </a:t>
            </a:r>
            <a:r>
              <a:rPr lang="ru-RU" sz="18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энергонасыщенных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-3522 – 5 ед., </a:t>
            </a:r>
            <a:endParaRPr lang="ru-RU" sz="18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-3022 – 1 ед.;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комбайны зерноуборочные – 5 ед., нагрузка на 1 комбайн уборки зерновых с учетом кукурузы 407 га;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комбайны кормоуборочные – 7 ед.,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плуги 8-9 корпусные –  2 ед.;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раздатчики кормов для КРС - 7 ед.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косилки тракторные с шириной захвата  3,1 метра –4 ед.;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грабли </a:t>
            </a:r>
            <a:r>
              <a:rPr lang="ru-RU" sz="18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валкообразователи</a:t>
            </a:r>
            <a:r>
              <a:rPr lang="ru-RU" sz="18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–2 ед.;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99548"/>
            <a:ext cx="4427984" cy="1323439"/>
          </a:xfrm>
          <a:prstGeom prst="rect">
            <a:avLst/>
          </a:prstGeom>
          <a:solidFill>
            <a:schemeClr val="bg2">
              <a:lumMod val="90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погрузчики </a:t>
            </a:r>
            <a:r>
              <a:rPr lang="ru-RU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Амкодор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352;332 – 4 ед.; </a:t>
            </a:r>
          </a:p>
          <a:p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сеялки зерновые – 2  ед.;</a:t>
            </a:r>
          </a:p>
          <a:p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сеялки кукурузные –  4 ед.;</a:t>
            </a:r>
          </a:p>
          <a:p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пресс-подборщики – 4 ед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ема Office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988</Words>
  <Application>Microsoft Office PowerPoint</Application>
  <PresentationFormat>Экран (16:9)</PresentationFormat>
  <Paragraphs>129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3_Тема Office</vt:lpstr>
      <vt:lpstr>4_Тема Office</vt:lpstr>
      <vt:lpstr>5_Тема Office</vt:lpstr>
      <vt:lpstr>Поток</vt:lpstr>
      <vt:lpstr>1_Поток</vt:lpstr>
      <vt:lpstr>Коммунальное сельскохозяйственное унитарное предприятие «Бывальки» Лоевского района</vt:lpstr>
      <vt:lpstr>КСУП «Бывальки»</vt:lpstr>
      <vt:lpstr>Транспортная инфраструктура</vt:lpstr>
      <vt:lpstr>  </vt:lpstr>
      <vt:lpstr>Структура предприятия</vt:lpstr>
      <vt:lpstr>Презентация PowerPoint</vt:lpstr>
      <vt:lpstr>Презентация PowerPoint</vt:lpstr>
      <vt:lpstr>Структура земельных угодий:</vt:lpstr>
      <vt:lpstr>Сельскохозяйственная техника</vt:lpstr>
      <vt:lpstr>Презентация PowerPoint</vt:lpstr>
      <vt:lpstr>Объёмы производства  продукции растениеводства в 2022 году</vt:lpstr>
      <vt:lpstr>   Объёмы производства продукции животноводства в 2022 году</vt:lpstr>
      <vt:lpstr>Показатели финансово-хозяйственной деятельности предприятия в 2022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Викторовна Карась</cp:lastModifiedBy>
  <cp:revision>123</cp:revision>
  <cp:lastPrinted>2022-05-12T11:53:02Z</cp:lastPrinted>
  <dcterms:created xsi:type="dcterms:W3CDTF">2022-01-23T16:04:38Z</dcterms:created>
  <dcterms:modified xsi:type="dcterms:W3CDTF">2022-05-12T13:05:57Z</dcterms:modified>
</cp:coreProperties>
</file>