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2"/>
  </p:handoutMasterIdLst>
  <p:sldIdLst>
    <p:sldId id="371" r:id="rId2"/>
    <p:sldId id="372" r:id="rId3"/>
    <p:sldId id="373" r:id="rId4"/>
    <p:sldId id="374" r:id="rId5"/>
    <p:sldId id="380" r:id="rId6"/>
    <p:sldId id="375" r:id="rId7"/>
    <p:sldId id="376" r:id="rId8"/>
    <p:sldId id="377" r:id="rId9"/>
    <p:sldId id="378" r:id="rId10"/>
    <p:sldId id="403" r:id="rId11"/>
  </p:sldIdLst>
  <p:sldSz cx="12192000" cy="6858000"/>
  <p:notesSz cx="6761163" cy="9942513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8" d="100"/>
          <a:sy n="78" d="100"/>
        </p:scale>
        <p:origin x="-174" y="-6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30310" cy="496809"/>
          </a:xfrm>
          <a:prstGeom prst="rect">
            <a:avLst/>
          </a:prstGeom>
        </p:spPr>
        <p:txBody>
          <a:bodyPr vert="horz" lIns="91184" tIns="45592" rIns="91184" bIns="4559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276" y="0"/>
            <a:ext cx="2930310" cy="496809"/>
          </a:xfrm>
          <a:prstGeom prst="rect">
            <a:avLst/>
          </a:prstGeom>
        </p:spPr>
        <p:txBody>
          <a:bodyPr vert="horz" lIns="91184" tIns="45592" rIns="91184" bIns="45592" rtlCol="0"/>
          <a:lstStyle>
            <a:lvl1pPr algn="r">
              <a:defRPr sz="1200"/>
            </a:lvl1pPr>
          </a:lstStyle>
          <a:p>
            <a:fld id="{4296ED80-58F7-4206-B2FB-D4BBFAC276DA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4117"/>
            <a:ext cx="2930310" cy="496809"/>
          </a:xfrm>
          <a:prstGeom prst="rect">
            <a:avLst/>
          </a:prstGeom>
        </p:spPr>
        <p:txBody>
          <a:bodyPr vert="horz" lIns="91184" tIns="45592" rIns="91184" bIns="4559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276" y="9444117"/>
            <a:ext cx="2930310" cy="496809"/>
          </a:xfrm>
          <a:prstGeom prst="rect">
            <a:avLst/>
          </a:prstGeom>
        </p:spPr>
        <p:txBody>
          <a:bodyPr vert="horz" lIns="91184" tIns="45592" rIns="91184" bIns="45592" rtlCol="0" anchor="b"/>
          <a:lstStyle>
            <a:lvl1pPr algn="r">
              <a:defRPr sz="1200"/>
            </a:lvl1pPr>
          </a:lstStyle>
          <a:p>
            <a:fld id="{C80CE3F2-0D92-476F-95DD-27A8F0E02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59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17.04.2023</a:t>
            </a:fld>
            <a:endParaRPr lang="x-none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17.04.2023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17.04.2023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17.04.2023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17.04.2023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17.04.2023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17.04.2023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17.04.2023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17.04.2023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17.04.2023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17.04.2023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FA1A924-65C6-42D4-AC7C-8E743467D194}" type="datetimeFigureOut">
              <a:rPr lang="x-none" smtClean="0"/>
              <a:t>17.04.2023</a:t>
            </a:fld>
            <a:endParaRPr lang="x-none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6306" y="1377538"/>
            <a:ext cx="80277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dirty="0">
                <a:solidFill>
                  <a:prstClr val="black"/>
                </a:solidFill>
                <a:latin typeface="Calibri Light"/>
              </a:rPr>
              <a:t>Площадка </a:t>
            </a:r>
            <a:r>
              <a:rPr lang="ru-RU" sz="4400">
                <a:solidFill>
                  <a:prstClr val="black"/>
                </a:solidFill>
                <a:latin typeface="Calibri Light"/>
              </a:rPr>
              <a:t>№ </a:t>
            </a:r>
            <a:r>
              <a:rPr lang="ru-RU" sz="4400" smtClean="0">
                <a:solidFill>
                  <a:prstClr val="black"/>
                </a:solidFill>
                <a:latin typeface="Calibri Light"/>
              </a:rPr>
              <a:t>4</a:t>
            </a:r>
            <a:r>
              <a:rPr lang="ru-RU" sz="4400" dirty="0">
                <a:solidFill>
                  <a:prstClr val="black"/>
                </a:solidFill>
                <a:latin typeface="Calibri Light"/>
              </a:rPr>
              <a:t/>
            </a:r>
            <a:br>
              <a:rPr lang="ru-RU" sz="4400" dirty="0">
                <a:solidFill>
                  <a:prstClr val="black"/>
                </a:solidFill>
                <a:latin typeface="Calibri Light"/>
              </a:rPr>
            </a:br>
            <a:r>
              <a:rPr lang="ru-RU" sz="4400" dirty="0" err="1" smtClean="0">
                <a:solidFill>
                  <a:prstClr val="black"/>
                </a:solidFill>
                <a:latin typeface="Calibri Light"/>
              </a:rPr>
              <a:t>д.Щитцы</a:t>
            </a:r>
            <a:r>
              <a:rPr lang="ru-RU" sz="4400" dirty="0" smtClean="0">
                <a:solidFill>
                  <a:prstClr val="black"/>
                </a:solidFill>
                <a:latin typeface="Calibri Light"/>
              </a:rPr>
              <a:t>, </a:t>
            </a:r>
            <a:r>
              <a:rPr lang="ru-RU" sz="4400" dirty="0" err="1" smtClean="0">
                <a:solidFill>
                  <a:prstClr val="black"/>
                </a:solidFill>
                <a:latin typeface="Calibri Light"/>
              </a:rPr>
              <a:t>ул.Брюханова</a:t>
            </a:r>
            <a:r>
              <a:rPr lang="ru-RU" sz="4400" dirty="0" smtClean="0">
                <a:solidFill>
                  <a:prstClr val="black"/>
                </a:solidFill>
                <a:latin typeface="Calibri Light"/>
              </a:rPr>
              <a:t>, 20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23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5489" y="304801"/>
            <a:ext cx="78787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>
                <a:solidFill>
                  <a:srgbClr val="D3EDE0">
                    <a:lumMod val="10000"/>
                  </a:srgbClr>
                </a:solidFill>
                <a:latin typeface="Calibri"/>
              </a:rPr>
              <a:t>Способ приобретения</a:t>
            </a:r>
            <a:endParaRPr lang="ru-RU" dirty="0">
              <a:solidFill>
                <a:srgbClr val="3B9568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5489" y="1840993"/>
            <a:ext cx="108143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3600" kern="0" dirty="0">
                <a:solidFill>
                  <a:prstClr val="black"/>
                </a:solidFill>
                <a:latin typeface="Calibri"/>
              </a:rPr>
              <a:t>Контактные данные ответственных лиц</a:t>
            </a:r>
            <a:endParaRPr lang="ru-RU" sz="3600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5489" y="951133"/>
            <a:ext cx="11119103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90000"/>
              </a:lnSpc>
              <a:spcBef>
                <a:spcPts val="1000"/>
              </a:spcBef>
              <a:buFontTx/>
              <a:buChar char="-"/>
            </a:pPr>
            <a:r>
              <a:rPr lang="ru-RU" dirty="0">
                <a:solidFill>
                  <a:srgbClr val="D3EDE0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По результатам аукциона на право заключения договора аренды земельного участка.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874452"/>
              </p:ext>
            </p:extLst>
          </p:nvPr>
        </p:nvGraphicFramePr>
        <p:xfrm>
          <a:off x="682752" y="2447227"/>
          <a:ext cx="10515600" cy="3479800"/>
        </p:xfrm>
        <a:graphic>
          <a:graphicData uri="http://schemas.openxmlformats.org/drawingml/2006/table">
            <a:tbl>
              <a:tblPr firstRow="1" bandRow="1"/>
              <a:tblGrid>
                <a:gridCol w="3505200"/>
                <a:gridCol w="3898075"/>
                <a:gridCol w="3112325"/>
              </a:tblGrid>
              <a:tr h="370840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ФИО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Должность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Телефон 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МЕЛЬНИК </a:t>
                      </a:r>
                    </a:p>
                    <a:p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Игорь Николаевич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472C4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Заместитель председателя райисполкома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472C4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8-02347-20835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472C4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ЗУБАРЬ </a:t>
                      </a:r>
                    </a:p>
                    <a:p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Светлана Сергеевна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Начальник отдела экономики райисполкома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8-02347-20848, 20510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СУРЖИК </a:t>
                      </a:r>
                    </a:p>
                    <a:p>
                      <a:r>
                        <a:rPr lang="ru-RU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Алексей Михайлович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Начальник отдела землеустройства райисполкома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8-02347-52834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ВИНИЧЕК</a:t>
                      </a:r>
                    </a:p>
                    <a:p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Егор Андреевич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Заместитель начальника отдела жилищно-коммунального хозяйства, архитектуры и строительства райисполкома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8-02347-42130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6602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902208"/>
            <a:ext cx="5181600" cy="5274755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1600" dirty="0">
                <a:solidFill>
                  <a:prstClr val="black"/>
                </a:solidFill>
              </a:rPr>
              <a:t>Схема площадки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927464"/>
            <a:ext cx="5181600" cy="52495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sz="1700" b="1" dirty="0">
                <a:solidFill>
                  <a:prstClr val="black"/>
                </a:solidFill>
              </a:rPr>
              <a:t>Общая информация</a:t>
            </a:r>
          </a:p>
          <a:p>
            <a:pPr marL="0" lvl="0" indent="0" algn="just">
              <a:buNone/>
            </a:pPr>
            <a:r>
              <a:rPr lang="ru-RU" sz="1500" b="1" dirty="0">
                <a:solidFill>
                  <a:prstClr val="black"/>
                </a:solidFill>
              </a:rPr>
              <a:t>Адрес: </a:t>
            </a:r>
            <a:r>
              <a:rPr lang="ru-RU" sz="1500" dirty="0">
                <a:solidFill>
                  <a:prstClr val="black"/>
                </a:solidFill>
              </a:rPr>
              <a:t>Гомельская область, Лоевский район, </a:t>
            </a:r>
            <a:r>
              <a:rPr lang="ru-RU" sz="1500" dirty="0" err="1" smtClean="0">
                <a:solidFill>
                  <a:prstClr val="black"/>
                </a:solidFill>
              </a:rPr>
              <a:t>д.Щитцы</a:t>
            </a:r>
            <a:r>
              <a:rPr lang="ru-RU" sz="1500" dirty="0" smtClean="0">
                <a:solidFill>
                  <a:prstClr val="black"/>
                </a:solidFill>
              </a:rPr>
              <a:t>, </a:t>
            </a:r>
            <a:r>
              <a:rPr lang="ru-RU" sz="1500" dirty="0" err="1" smtClean="0">
                <a:solidFill>
                  <a:prstClr val="black"/>
                </a:solidFill>
              </a:rPr>
              <a:t>ул.Брюханова</a:t>
            </a:r>
            <a:r>
              <a:rPr lang="ru-RU" sz="1500" dirty="0" smtClean="0">
                <a:solidFill>
                  <a:prstClr val="black"/>
                </a:solidFill>
              </a:rPr>
              <a:t>, 20</a:t>
            </a:r>
            <a:endParaRPr lang="ru-RU" sz="1500" dirty="0">
              <a:solidFill>
                <a:prstClr val="black"/>
              </a:solidFill>
            </a:endParaRPr>
          </a:p>
          <a:p>
            <a:pPr marL="0" lvl="0" indent="0" algn="just">
              <a:buNone/>
            </a:pPr>
            <a:r>
              <a:rPr lang="ru-RU" sz="1500" b="1" dirty="0">
                <a:solidFill>
                  <a:prstClr val="black"/>
                </a:solidFill>
              </a:rPr>
              <a:t>Площадь:</a:t>
            </a:r>
            <a:r>
              <a:rPr lang="ru-RU" sz="1500" dirty="0">
                <a:solidFill>
                  <a:prstClr val="black"/>
                </a:solidFill>
              </a:rPr>
              <a:t> </a:t>
            </a:r>
            <a:r>
              <a:rPr lang="ru-RU" sz="1500" dirty="0" smtClean="0">
                <a:solidFill>
                  <a:prstClr val="black"/>
                </a:solidFill>
              </a:rPr>
              <a:t>0,2456 </a:t>
            </a:r>
            <a:r>
              <a:rPr lang="ru-RU" sz="1500" dirty="0">
                <a:solidFill>
                  <a:prstClr val="black"/>
                </a:solidFill>
              </a:rPr>
              <a:t>га</a:t>
            </a:r>
          </a:p>
          <a:p>
            <a:pPr marL="0" lvl="0" indent="0" algn="just">
              <a:buNone/>
            </a:pPr>
            <a:r>
              <a:rPr lang="ru-RU" sz="1500" b="1" dirty="0">
                <a:solidFill>
                  <a:prstClr val="black"/>
                </a:solidFill>
              </a:rPr>
              <a:t>Целевое назначение земельных участков</a:t>
            </a:r>
            <a:r>
              <a:rPr lang="ru-RU" sz="1500" dirty="0">
                <a:solidFill>
                  <a:prstClr val="black"/>
                </a:solidFill>
              </a:rPr>
              <a:t>: для строительства и обслуживания объекта по оказанию туристических услуг</a:t>
            </a:r>
          </a:p>
          <a:p>
            <a:pPr marL="0" lvl="0" indent="0" algn="just">
              <a:buNone/>
            </a:pPr>
            <a:r>
              <a:rPr lang="ru-RU" sz="1500" b="1" dirty="0" smtClean="0">
                <a:solidFill>
                  <a:prstClr val="black"/>
                </a:solidFill>
              </a:rPr>
              <a:t>Землепользователь</a:t>
            </a:r>
            <a:r>
              <a:rPr lang="ru-RU" sz="1500" b="1" dirty="0">
                <a:solidFill>
                  <a:prstClr val="black"/>
                </a:solidFill>
              </a:rPr>
              <a:t>:</a:t>
            </a:r>
            <a:r>
              <a:rPr lang="ru-RU" sz="1500" dirty="0">
                <a:solidFill>
                  <a:prstClr val="black"/>
                </a:solidFill>
              </a:rPr>
              <a:t> Лоевский районный исполнительный комитет</a:t>
            </a:r>
          </a:p>
          <a:p>
            <a:pPr marL="0" lvl="0" indent="0" algn="just">
              <a:buNone/>
            </a:pPr>
            <a:r>
              <a:rPr lang="ru-RU" sz="1500" b="1" dirty="0" smtClean="0">
                <a:solidFill>
                  <a:prstClr val="black"/>
                </a:solidFill>
              </a:rPr>
              <a:t>Форма </a:t>
            </a:r>
            <a:r>
              <a:rPr lang="ru-RU" sz="1500" b="1" dirty="0">
                <a:solidFill>
                  <a:prstClr val="black"/>
                </a:solidFill>
              </a:rPr>
              <a:t>собственности: </a:t>
            </a:r>
            <a:r>
              <a:rPr lang="ru-RU" sz="1500" dirty="0">
                <a:solidFill>
                  <a:prstClr val="black"/>
                </a:solidFill>
              </a:rPr>
              <a:t>государственная</a:t>
            </a:r>
          </a:p>
          <a:p>
            <a:pPr marL="0" lvl="0" indent="0">
              <a:buNone/>
            </a:pPr>
            <a:r>
              <a:rPr lang="ru-RU" sz="1500" b="1" dirty="0">
                <a:solidFill>
                  <a:prstClr val="black"/>
                </a:solidFill>
              </a:rPr>
              <a:t>Наличие правоустанавливающих документов на участок: </a:t>
            </a:r>
            <a:r>
              <a:rPr lang="ru-RU" sz="1500" dirty="0">
                <a:solidFill>
                  <a:prstClr val="black"/>
                </a:solidFill>
              </a:rPr>
              <a:t>имеется</a:t>
            </a:r>
            <a:endParaRPr lang="x-none" sz="1500">
              <a:solidFill>
                <a:prstClr val="black"/>
              </a:solidFill>
            </a:endParaRPr>
          </a:p>
          <a:p>
            <a:pPr marL="0" lvl="0" indent="0" algn="just">
              <a:buNone/>
            </a:pPr>
            <a:r>
              <a:rPr lang="ru-RU" sz="1500" b="1" dirty="0">
                <a:solidFill>
                  <a:prstClr val="black"/>
                </a:solidFill>
              </a:rPr>
              <a:t>Правовой режим: </a:t>
            </a:r>
            <a:r>
              <a:rPr lang="ru-RU" sz="1500" dirty="0">
                <a:solidFill>
                  <a:schemeClr val="accent6">
                    <a:lumMod val="10000"/>
                  </a:schemeClr>
                </a:solidFill>
              </a:rPr>
              <a:t>предоставление в аренду </a:t>
            </a:r>
            <a:endParaRPr lang="ru-RU" sz="1500" dirty="0" smtClean="0">
              <a:solidFill>
                <a:schemeClr val="accent6">
                  <a:lumMod val="10000"/>
                </a:schemeClr>
              </a:solidFill>
            </a:endParaRPr>
          </a:p>
          <a:p>
            <a:pPr marL="0" lvl="0" indent="0" algn="just">
              <a:buNone/>
            </a:pPr>
            <a:r>
              <a:rPr lang="ru-RU" sz="1500" b="1" dirty="0" smtClean="0">
                <a:solidFill>
                  <a:prstClr val="black"/>
                </a:solidFill>
              </a:rPr>
              <a:t>Категория </a:t>
            </a:r>
            <a:r>
              <a:rPr lang="ru-RU" sz="1500" b="1" dirty="0">
                <a:solidFill>
                  <a:prstClr val="black"/>
                </a:solidFill>
              </a:rPr>
              <a:t>земель: </a:t>
            </a:r>
            <a:r>
              <a:rPr lang="ru-RU" sz="1500" dirty="0">
                <a:solidFill>
                  <a:prstClr val="black"/>
                </a:solidFill>
              </a:rPr>
              <a:t>земли населенных пунктов, садоводческих товариществ и дачных кооперативов</a:t>
            </a:r>
          </a:p>
          <a:p>
            <a:pPr marL="0" lvl="0" indent="0" algn="just">
              <a:buNone/>
            </a:pPr>
            <a:r>
              <a:rPr lang="ru-RU" sz="1500" b="1" dirty="0">
                <a:solidFill>
                  <a:prstClr val="black"/>
                </a:solidFill>
              </a:rPr>
              <a:t>Наличие объектов недвижимости: </a:t>
            </a:r>
            <a:r>
              <a:rPr lang="ru-RU" sz="1500" dirty="0">
                <a:solidFill>
                  <a:prstClr val="black"/>
                </a:solidFill>
              </a:rPr>
              <a:t>отсутствуют</a:t>
            </a:r>
            <a:endParaRPr lang="x-none" sz="150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4" y="1443262"/>
            <a:ext cx="5181600" cy="453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51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609600"/>
            <a:ext cx="5181600" cy="5567363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chemeClr val="accent6">
                    <a:lumMod val="10000"/>
                  </a:schemeClr>
                </a:solidFill>
              </a:rPr>
              <a:t>Рельеф – спокойный 0,5-1,0 м. Небольшое количество насаждений (деревья). </a:t>
            </a:r>
            <a:endParaRPr lang="ru-RU" sz="1800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646176"/>
            <a:ext cx="5181600" cy="5530787"/>
          </a:xfrm>
          <a:ln>
            <a:solidFill>
              <a:schemeClr val="tx1"/>
            </a:solidFill>
          </a:ln>
        </p:spPr>
        <p:txBody>
          <a:bodyPr/>
          <a:lstStyle/>
          <a:p>
            <a:pPr marL="0" lvl="0" indent="0">
              <a:buNone/>
            </a:pPr>
            <a:r>
              <a:rPr lang="ru-RU" sz="1600" i="1" dirty="0">
                <a:solidFill>
                  <a:prstClr val="black"/>
                </a:solidFill>
              </a:rPr>
              <a:t>Схема площадки по градостроительному паспорту</a:t>
            </a:r>
            <a:endParaRPr lang="x-none" sz="1600" i="1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 descr="C:\Users\Виктория\Downloads\20220407_15463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7" r="6591"/>
          <a:stretch/>
        </p:blipFill>
        <p:spPr bwMode="auto">
          <a:xfrm rot="5400000">
            <a:off x="6489866" y="1247784"/>
            <a:ext cx="4524496" cy="46788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192" y="1715978"/>
            <a:ext cx="4980300" cy="4328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104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4901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prstClr val="black"/>
                </a:solidFill>
              </a:rPr>
              <a:t>Фактическая инфраструктура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53142" y="902524"/>
            <a:ext cx="5366658" cy="1185950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ru-RU" sz="1700" b="1" i="1" dirty="0">
                <a:solidFill>
                  <a:prstClr val="black"/>
                </a:solidFill>
              </a:rPr>
              <a:t>Инженерная инфраструктура: </a:t>
            </a:r>
            <a:r>
              <a:rPr lang="ru-RU" sz="1700" i="1" dirty="0">
                <a:solidFill>
                  <a:prstClr val="black"/>
                </a:solidFill>
              </a:rPr>
              <a:t>отсутствует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902524"/>
            <a:ext cx="5181600" cy="1163782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i="1" dirty="0">
                <a:solidFill>
                  <a:prstClr val="black"/>
                </a:solidFill>
              </a:rPr>
              <a:t>Транспортная инфраструктура: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i="1" dirty="0" smtClean="0">
                <a:solidFill>
                  <a:prstClr val="black"/>
                </a:solidFill>
              </a:rPr>
              <a:t>Гравийное покрытие дороги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i="1" dirty="0" smtClean="0">
                <a:solidFill>
                  <a:prstClr val="black"/>
                </a:solidFill>
              </a:rPr>
              <a:t>До дороги республиканского значения : Р-125 </a:t>
            </a:r>
            <a:r>
              <a:rPr lang="ru-RU" sz="1600" i="1" dirty="0">
                <a:solidFill>
                  <a:prstClr val="black"/>
                </a:solidFill>
              </a:rPr>
              <a:t>– </a:t>
            </a:r>
            <a:r>
              <a:rPr lang="ru-RU" sz="1600" i="1" dirty="0" smtClean="0">
                <a:solidFill>
                  <a:prstClr val="black"/>
                </a:solidFill>
              </a:rPr>
              <a:t>2,8 км, М-10 – 49 км.</a:t>
            </a:r>
            <a:endParaRPr lang="ru-RU" sz="1600" i="1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i="1" dirty="0">
                <a:solidFill>
                  <a:prstClr val="black"/>
                </a:solidFill>
              </a:rPr>
              <a:t>Железная дорога: до станции Речица – </a:t>
            </a:r>
            <a:r>
              <a:rPr lang="ru-RU" sz="1600" i="1" dirty="0" smtClean="0">
                <a:solidFill>
                  <a:prstClr val="black"/>
                </a:solidFill>
              </a:rPr>
              <a:t>70 </a:t>
            </a:r>
            <a:r>
              <a:rPr lang="ru-RU" sz="1600" i="1" dirty="0">
                <a:solidFill>
                  <a:prstClr val="black"/>
                </a:solidFill>
              </a:rPr>
              <a:t>км</a:t>
            </a:r>
            <a:endParaRPr lang="ru-RU" sz="16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43148" y="2088474"/>
            <a:ext cx="81522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>
                <a:solidFill>
                  <a:prstClr val="black"/>
                </a:solidFill>
                <a:latin typeface="+mj-lt"/>
              </a:rPr>
              <a:t>Потенциальная инфраструктура</a:t>
            </a:r>
            <a:endParaRPr lang="x-none" sz="36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3142" y="2688043"/>
            <a:ext cx="11185290" cy="348659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</a:pPr>
            <a:r>
              <a:rPr lang="ru-RU" sz="1400" b="1" i="1" dirty="0">
                <a:solidFill>
                  <a:schemeClr val="accent6">
                    <a:lumMod val="10000"/>
                  </a:schemeClr>
                </a:solidFill>
                <a:latin typeface="+mj-lt"/>
              </a:rPr>
              <a:t>Инженерная инфраструктура:</a:t>
            </a:r>
          </a:p>
          <a:p>
            <a:pPr lvl="0">
              <a:lnSpc>
                <a:spcPct val="110000"/>
              </a:lnSpc>
            </a:pPr>
            <a:r>
              <a:rPr lang="ru-RU" sz="1400" b="1" i="1" dirty="0" smtClean="0">
                <a:solidFill>
                  <a:schemeClr val="accent6">
                    <a:lumMod val="10000"/>
                  </a:schemeClr>
                </a:solidFill>
                <a:latin typeface="+mj-lt"/>
              </a:rPr>
              <a:t>Электроснабжение:  </a:t>
            </a:r>
            <a:r>
              <a:rPr lang="ru-RU" sz="1400" i="1" dirty="0" smtClean="0">
                <a:solidFill>
                  <a:schemeClr val="accent6">
                    <a:lumMod val="10000"/>
                  </a:schemeClr>
                </a:solidFill>
                <a:latin typeface="+mj-lt"/>
              </a:rPr>
              <a:t>ввод (напряжение)- 3-х </a:t>
            </a:r>
            <a:r>
              <a:rPr lang="ru-RU" sz="1400" i="1" dirty="0">
                <a:solidFill>
                  <a:schemeClr val="accent6">
                    <a:lumMod val="10000"/>
                  </a:schemeClr>
                </a:solidFill>
                <a:latin typeface="+mj-lt"/>
              </a:rPr>
              <a:t>фазный </a:t>
            </a:r>
            <a:r>
              <a:rPr lang="ru-RU" sz="1400" i="1" dirty="0" smtClean="0">
                <a:solidFill>
                  <a:schemeClr val="accent6">
                    <a:lumMod val="10000"/>
                  </a:schemeClr>
                </a:solidFill>
                <a:latin typeface="+mj-lt"/>
              </a:rPr>
              <a:t>(380 </a:t>
            </a:r>
            <a:r>
              <a:rPr lang="ru-RU" sz="1400" i="1" dirty="0">
                <a:solidFill>
                  <a:schemeClr val="accent6">
                    <a:lumMod val="10000"/>
                  </a:schemeClr>
                </a:solidFill>
                <a:latin typeface="+mj-lt"/>
              </a:rPr>
              <a:t>вольт</a:t>
            </a:r>
            <a:r>
              <a:rPr lang="ru-RU" sz="1400" i="1" dirty="0" smtClean="0">
                <a:solidFill>
                  <a:schemeClr val="accent6">
                    <a:lumMod val="10000"/>
                  </a:schemeClr>
                </a:solidFill>
                <a:latin typeface="+mj-lt"/>
              </a:rPr>
              <a:t>), расстояние до места подключения – 10м (стоимость 2,5 тыс. рублей).</a:t>
            </a:r>
          </a:p>
          <a:p>
            <a:pPr lvl="0">
              <a:lnSpc>
                <a:spcPct val="110000"/>
              </a:lnSpc>
            </a:pPr>
            <a:r>
              <a:rPr lang="ru-RU" sz="1400" i="1" dirty="0" smtClean="0">
                <a:solidFill>
                  <a:schemeClr val="accent6">
                    <a:lumMod val="10000"/>
                  </a:schemeClr>
                </a:solidFill>
                <a:latin typeface="+mj-lt"/>
              </a:rPr>
              <a:t>При увеличении мощности до 50 кВт – строительство отпайки от ВЛ-10 кВт №257 протяженностью 400м (стоимость 30 тыс. рублей) и ЗТП (закрытая трансформаторная подстанция) (стоимость от 30 тыс. рублей). </a:t>
            </a:r>
            <a:endParaRPr lang="ru-RU" sz="1400" i="1" dirty="0">
              <a:solidFill>
                <a:schemeClr val="accent6">
                  <a:lumMod val="10000"/>
                </a:schemeClr>
              </a:solidFill>
              <a:latin typeface="+mj-lt"/>
            </a:endParaRPr>
          </a:p>
          <a:p>
            <a:pPr lvl="0"/>
            <a:endParaRPr lang="ru-RU" sz="1400" i="1" dirty="0">
              <a:solidFill>
                <a:schemeClr val="accent6">
                  <a:lumMod val="10000"/>
                </a:schemeClr>
              </a:solidFill>
              <a:latin typeface="+mj-lt"/>
            </a:endParaRPr>
          </a:p>
          <a:p>
            <a:pPr lvl="0"/>
            <a:r>
              <a:rPr lang="ru-RU" sz="1400" b="1" i="1" dirty="0">
                <a:solidFill>
                  <a:schemeClr val="accent6">
                    <a:lumMod val="10000"/>
                  </a:schemeClr>
                </a:solidFill>
                <a:latin typeface="+mj-lt"/>
              </a:rPr>
              <a:t>Газоснабжение: </a:t>
            </a:r>
            <a:r>
              <a:rPr lang="ru-RU" sz="1400" i="1" dirty="0">
                <a:solidFill>
                  <a:schemeClr val="accent6">
                    <a:lumMod val="10000"/>
                  </a:schemeClr>
                </a:solidFill>
                <a:latin typeface="+mj-lt"/>
              </a:rPr>
              <a:t>газопровод высокого давления, Ø159,  мощностью  1,2 МПА – от точки подключения расстояние </a:t>
            </a:r>
            <a:r>
              <a:rPr lang="ru-RU" sz="1400" i="1" dirty="0" smtClean="0">
                <a:solidFill>
                  <a:schemeClr val="accent6">
                    <a:lumMod val="10000"/>
                  </a:schemeClr>
                </a:solidFill>
                <a:latin typeface="+mj-lt"/>
              </a:rPr>
              <a:t>7,4 км, </a:t>
            </a:r>
            <a:r>
              <a:rPr lang="ru-RU" sz="1400" i="1" dirty="0">
                <a:solidFill>
                  <a:schemeClr val="accent6">
                    <a:lumMod val="10000"/>
                  </a:schemeClr>
                </a:solidFill>
                <a:latin typeface="+mj-lt"/>
              </a:rPr>
              <a:t>на котором может быть обеспечена нагрузка </a:t>
            </a:r>
            <a:r>
              <a:rPr lang="ru-RU" sz="1400" i="1" dirty="0" smtClean="0">
                <a:solidFill>
                  <a:schemeClr val="accent6">
                    <a:lumMod val="10000"/>
                  </a:schemeClr>
                </a:solidFill>
                <a:latin typeface="+mj-lt"/>
              </a:rPr>
              <a:t>1000м </a:t>
            </a:r>
            <a:r>
              <a:rPr lang="ru-RU" sz="1400" i="1" dirty="0">
                <a:solidFill>
                  <a:schemeClr val="accent6">
                    <a:lumMod val="10000"/>
                  </a:schemeClr>
                </a:solidFill>
                <a:latin typeface="+mj-lt"/>
              </a:rPr>
              <a:t>куб/час.  Сумма затрат: </a:t>
            </a:r>
            <a:r>
              <a:rPr lang="ru-RU" sz="1400" i="1" dirty="0" smtClean="0">
                <a:solidFill>
                  <a:schemeClr val="accent6">
                    <a:lumMod val="10000"/>
                  </a:schemeClr>
                </a:solidFill>
                <a:latin typeface="+mj-lt"/>
              </a:rPr>
              <a:t>3108 </a:t>
            </a:r>
            <a:r>
              <a:rPr lang="ru-RU" sz="1400" i="1" dirty="0">
                <a:solidFill>
                  <a:schemeClr val="accent6">
                    <a:lumMod val="10000"/>
                  </a:schemeClr>
                </a:solidFill>
                <a:latin typeface="+mj-lt"/>
              </a:rPr>
              <a:t>тыс. рублей</a:t>
            </a:r>
            <a:r>
              <a:rPr lang="ru-RU" sz="1400" i="1" dirty="0" smtClean="0">
                <a:solidFill>
                  <a:schemeClr val="accent6">
                    <a:lumMod val="10000"/>
                  </a:schemeClr>
                </a:solidFill>
                <a:latin typeface="+mj-lt"/>
              </a:rPr>
              <a:t>. </a:t>
            </a:r>
            <a:r>
              <a:rPr lang="ru-RU" sz="1400" i="1" dirty="0">
                <a:solidFill>
                  <a:schemeClr val="accent6">
                    <a:lumMod val="10000"/>
                  </a:schemeClr>
                </a:solidFill>
                <a:latin typeface="Calibri Light"/>
              </a:rPr>
              <a:t>Стоимость СМР подлежат уточнению на стадии разработки </a:t>
            </a:r>
            <a:r>
              <a:rPr lang="ru-RU" sz="1400" i="1" dirty="0" err="1">
                <a:solidFill>
                  <a:schemeClr val="accent6">
                    <a:lumMod val="10000"/>
                  </a:schemeClr>
                </a:solidFill>
                <a:latin typeface="Calibri Light"/>
              </a:rPr>
              <a:t>предпроектной</a:t>
            </a:r>
            <a:r>
              <a:rPr lang="ru-RU" sz="1400" i="1" dirty="0">
                <a:solidFill>
                  <a:schemeClr val="accent6">
                    <a:lumMod val="10000"/>
                  </a:schemeClr>
                </a:solidFill>
                <a:latin typeface="Calibri Light"/>
              </a:rPr>
              <a:t> (проектно-сметной) документации.</a:t>
            </a:r>
          </a:p>
          <a:p>
            <a:pPr lvl="0"/>
            <a:r>
              <a:rPr lang="ru-RU" sz="1400" i="1" dirty="0">
                <a:solidFill>
                  <a:schemeClr val="accent6">
                    <a:lumMod val="10000"/>
                  </a:schemeClr>
                </a:solidFill>
                <a:latin typeface="Calibri Light"/>
              </a:rPr>
              <a:t>Подключение индивидуальной баллонной установки (ИБУ), стоимость – 400 рублей.</a:t>
            </a:r>
          </a:p>
          <a:p>
            <a:pPr lvl="0"/>
            <a:endParaRPr lang="ru-RU" sz="1000" i="1" dirty="0">
              <a:solidFill>
                <a:schemeClr val="accent6">
                  <a:lumMod val="10000"/>
                </a:schemeClr>
              </a:solidFill>
              <a:latin typeface="+mj-lt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i="1" dirty="0">
                <a:solidFill>
                  <a:schemeClr val="accent6">
                    <a:lumMod val="10000"/>
                  </a:schemeClr>
                </a:solidFill>
                <a:latin typeface="+mj-lt"/>
                <a:ea typeface="Calibri"/>
                <a:cs typeface="Times New Roman"/>
              </a:rPr>
              <a:t>Водоснабжение:</a:t>
            </a:r>
            <a:r>
              <a:rPr lang="ru-RU" sz="1400" i="1" dirty="0">
                <a:solidFill>
                  <a:schemeClr val="accent6">
                    <a:lumMod val="10000"/>
                  </a:schemeClr>
                </a:solidFill>
                <a:latin typeface="+mj-lt"/>
                <a:ea typeface="Calibri"/>
                <a:cs typeface="Times New Roman"/>
              </a:rPr>
              <a:t> диаметр 100мм, расстояния до подключения 10 м, пропускная способность 1356м</a:t>
            </a:r>
            <a:r>
              <a:rPr lang="ru-RU" sz="1400" i="1" baseline="30000" dirty="0">
                <a:solidFill>
                  <a:schemeClr val="accent6">
                    <a:lumMod val="10000"/>
                  </a:schemeClr>
                </a:solidFill>
                <a:latin typeface="+mj-lt"/>
                <a:ea typeface="Calibri"/>
                <a:cs typeface="Times New Roman"/>
              </a:rPr>
              <a:t>3</a:t>
            </a:r>
            <a:r>
              <a:rPr lang="ru-RU" sz="1400" i="1" dirty="0">
                <a:solidFill>
                  <a:schemeClr val="accent6">
                    <a:lumMod val="10000"/>
                  </a:schemeClr>
                </a:solidFill>
                <a:latin typeface="+mj-lt"/>
                <a:ea typeface="Calibri"/>
                <a:cs typeface="Times New Roman"/>
              </a:rPr>
              <a:t>, стоимость подключения </a:t>
            </a:r>
            <a:r>
              <a:rPr lang="ru-RU" sz="1400" i="1" dirty="0" smtClean="0">
                <a:solidFill>
                  <a:schemeClr val="accent6">
                    <a:lumMod val="10000"/>
                  </a:schemeClr>
                </a:solidFill>
                <a:latin typeface="+mj-lt"/>
                <a:ea typeface="Calibri"/>
                <a:cs typeface="Times New Roman"/>
              </a:rPr>
              <a:t>0,87 тыс. рублей.</a:t>
            </a:r>
            <a:endParaRPr lang="ru-RU" sz="1400" i="1" dirty="0">
              <a:solidFill>
                <a:schemeClr val="accent6">
                  <a:lumMod val="10000"/>
                </a:schemeClr>
              </a:solidFill>
              <a:latin typeface="+mj-lt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1400" b="1" i="1" dirty="0">
                <a:solidFill>
                  <a:schemeClr val="accent6">
                    <a:lumMod val="10000"/>
                  </a:schemeClr>
                </a:solidFill>
                <a:latin typeface="+mj-lt"/>
                <a:ea typeface="Calibri"/>
                <a:cs typeface="Times New Roman"/>
              </a:rPr>
              <a:t>Водоотведение</a:t>
            </a:r>
            <a:r>
              <a:rPr lang="ru-RU" sz="1400" b="1" i="1" dirty="0" smtClean="0">
                <a:solidFill>
                  <a:schemeClr val="accent6">
                    <a:lumMod val="10000"/>
                  </a:schemeClr>
                </a:solidFill>
                <a:latin typeface="+mj-lt"/>
                <a:ea typeface="Calibri"/>
                <a:cs typeface="Times New Roman"/>
              </a:rPr>
              <a:t>: </a:t>
            </a:r>
            <a:r>
              <a:rPr lang="ru-RU" sz="1400" i="1" dirty="0">
                <a:solidFill>
                  <a:schemeClr val="accent6">
                    <a:lumMod val="10000"/>
                  </a:schemeClr>
                </a:solidFill>
                <a:latin typeface="+mj-lt"/>
                <a:ea typeface="Calibri"/>
                <a:cs typeface="Times New Roman"/>
              </a:rPr>
              <a:t>устройство выгребной ямы</a:t>
            </a:r>
            <a:r>
              <a:rPr lang="ru-RU" sz="1400" i="1" dirty="0" smtClean="0">
                <a:solidFill>
                  <a:schemeClr val="accent6">
                    <a:lumMod val="10000"/>
                  </a:schemeClr>
                </a:solidFill>
                <a:latin typeface="+mj-lt"/>
                <a:ea typeface="Calibri"/>
                <a:cs typeface="Times New Roman"/>
              </a:rPr>
              <a:t>.</a:t>
            </a:r>
            <a:r>
              <a:rPr lang="ru-RU" sz="1400" i="1" dirty="0">
                <a:solidFill>
                  <a:schemeClr val="accent6">
                    <a:lumMod val="10000"/>
                  </a:schemeClr>
                </a:solidFill>
                <a:latin typeface="+mj-lt"/>
                <a:ea typeface="Calibri"/>
                <a:cs typeface="Times New Roman"/>
              </a:rPr>
              <a:t> Стоимость  </a:t>
            </a:r>
            <a:r>
              <a:rPr lang="ru-RU" sz="1400" i="1" dirty="0" smtClean="0">
                <a:solidFill>
                  <a:schemeClr val="accent6">
                    <a:lumMod val="10000"/>
                  </a:schemeClr>
                </a:solidFill>
                <a:latin typeface="+mj-lt"/>
                <a:ea typeface="Calibri"/>
                <a:cs typeface="Times New Roman"/>
              </a:rPr>
              <a:t>3,5 тыс. </a:t>
            </a:r>
            <a:r>
              <a:rPr lang="ru-RU" sz="1400" i="1" dirty="0">
                <a:solidFill>
                  <a:schemeClr val="accent6">
                    <a:lumMod val="10000"/>
                  </a:schemeClr>
                </a:solidFill>
                <a:latin typeface="+mj-lt"/>
                <a:ea typeface="Calibri"/>
                <a:cs typeface="Times New Roman"/>
              </a:rPr>
              <a:t>рублей.</a:t>
            </a:r>
          </a:p>
          <a:p>
            <a:pPr lvl="0"/>
            <a:r>
              <a:rPr lang="ru-RU" sz="1400" b="1" i="1" dirty="0" smtClean="0">
                <a:solidFill>
                  <a:schemeClr val="accent6">
                    <a:lumMod val="10000"/>
                  </a:schemeClr>
                </a:solidFill>
                <a:latin typeface="+mj-lt"/>
              </a:rPr>
              <a:t>Телекоммуникации </a:t>
            </a:r>
            <a:r>
              <a:rPr lang="ru-RU" sz="1400" b="1" i="1" dirty="0">
                <a:solidFill>
                  <a:schemeClr val="accent6">
                    <a:lumMod val="10000"/>
                  </a:schemeClr>
                </a:solidFill>
                <a:latin typeface="+mj-lt"/>
              </a:rPr>
              <a:t>(оптоволокно): </a:t>
            </a:r>
            <a:r>
              <a:rPr lang="ru-RU" sz="1400" i="1" dirty="0">
                <a:solidFill>
                  <a:schemeClr val="accent6">
                    <a:lumMod val="10000"/>
                  </a:schemeClr>
                </a:solidFill>
                <a:latin typeface="+mj-lt"/>
              </a:rPr>
              <a:t>расстояние до точки подключения </a:t>
            </a:r>
            <a:r>
              <a:rPr lang="ru-RU" sz="1400" i="1" dirty="0" smtClean="0">
                <a:solidFill>
                  <a:schemeClr val="accent6">
                    <a:lumMod val="10000"/>
                  </a:schemeClr>
                </a:solidFill>
                <a:latin typeface="+mj-lt"/>
              </a:rPr>
              <a:t>– 8,5 км. Ориентировочная стоимость 77,4 тыс. рублей.</a:t>
            </a:r>
            <a:endParaRPr lang="ru-RU" sz="1400" i="1" dirty="0">
              <a:solidFill>
                <a:schemeClr val="accent6">
                  <a:lumMod val="1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9924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77568" y="273132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prstClr val="black"/>
                </a:solidFill>
                <a:latin typeface="+mj-lt"/>
                <a:ea typeface="+mj-ea"/>
                <a:cs typeface="+mj-cs"/>
              </a:rPr>
              <a:t>Инженерно-техническое обеспечение</a:t>
            </a:r>
            <a:endParaRPr lang="ru-RU" sz="3600" dirty="0">
              <a:latin typeface="+mj-lt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448" y="853440"/>
            <a:ext cx="7571231" cy="50840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0574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6">
                    <a:lumMod val="10000"/>
                  </a:schemeClr>
                </a:solidFill>
              </a:rPr>
              <a:t>Ограничения</a:t>
            </a:r>
            <a:endParaRPr lang="ru-RU" sz="36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973777"/>
            <a:ext cx="5181600" cy="5203186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ea typeface="MS Gothic"/>
                <a:cs typeface="Times New Roman" pitchFamily="18" charset="0"/>
              </a:rPr>
              <a:t>Ограничения (обременения) прав:</a:t>
            </a:r>
            <a:endParaRPr lang="ru-RU" sz="1800" b="1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i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ea typeface="MS Gothic"/>
                <a:cs typeface="Times New Roman" pitchFamily="18" charset="0"/>
              </a:rPr>
              <a:t>- на площади 0,2456 гектара в связи с расположением на природных территориях, подлежащих специальной охране (в </a:t>
            </a:r>
            <a:r>
              <a:rPr lang="ru-RU" sz="1800" i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ea typeface="MS Gothic"/>
                <a:cs typeface="Times New Roman" pitchFamily="18" charset="0"/>
              </a:rPr>
              <a:t>водоохранной</a:t>
            </a:r>
            <a:r>
              <a:rPr lang="ru-RU" sz="1800" i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ea typeface="MS Gothic"/>
                <a:cs typeface="Times New Roman" pitchFamily="18" charset="0"/>
              </a:rPr>
              <a:t> зоне реки, водоема);</a:t>
            </a:r>
            <a:endParaRPr lang="ru-RU" sz="1800" i="1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i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ea typeface="MS Gothic"/>
                <a:cs typeface="Times New Roman" pitchFamily="18" charset="0"/>
              </a:rPr>
              <a:t>- на площади 0,0004 гектара в связи с расположением в охранных зонах электрических сетей до 1000 вольт;</a:t>
            </a:r>
            <a:endParaRPr lang="ru-RU" sz="1800" i="1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i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ea typeface="MS Gothic"/>
                <a:cs typeface="Times New Roman" pitchFamily="18" charset="0"/>
              </a:rPr>
              <a:t>- на площади 0,0006 в связи с расположением в санитарно-защитных полосах водоводов;</a:t>
            </a:r>
            <a:endParaRPr lang="ru-RU" sz="1800" i="1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i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ea typeface="MS Gothic"/>
                <a:cs typeface="Times New Roman" pitchFamily="18" charset="0"/>
              </a:rPr>
              <a:t>- на </a:t>
            </a:r>
            <a:r>
              <a:rPr lang="ru-RU" sz="1800" i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ea typeface="MS Gothic"/>
                <a:cs typeface="Times New Roman" pitchFamily="18" charset="0"/>
              </a:rPr>
              <a:t>площади 0,2456 в связи с расположением </a:t>
            </a:r>
            <a:r>
              <a:rPr lang="ru-RU" sz="1800" i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ea typeface="MS Gothic"/>
                <a:cs typeface="Times New Roman" pitchFamily="18" charset="0"/>
              </a:rPr>
              <a:t>на-природных </a:t>
            </a:r>
            <a:r>
              <a:rPr lang="ru-RU" sz="1800" i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ea typeface="MS Gothic"/>
                <a:cs typeface="Times New Roman" pitchFamily="18" charset="0"/>
              </a:rPr>
              <a:t>территориях, подлежащих специальной охране (в зоне санитарной охраны водного объекта, используемого для хозяйственно-питьевого водоснабжения, в зоне санитарной охраны в местах водозабора</a:t>
            </a:r>
            <a:r>
              <a:rPr lang="ru-RU" sz="1800" i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ea typeface="MS Gothic"/>
                <a:cs typeface="Times New Roman" pitchFamily="18" charset="0"/>
              </a:rPr>
              <a:t>).</a:t>
            </a:r>
          </a:p>
          <a:p>
            <a:pPr marL="0" lvl="0" indent="0">
              <a:buNone/>
            </a:pPr>
            <a:r>
              <a:rPr lang="ru-RU" sz="1800" b="1" dirty="0">
                <a:solidFill>
                  <a:schemeClr val="accent6">
                    <a:lumMod val="10000"/>
                  </a:schemeClr>
                </a:solidFill>
                <a:latin typeface="Times New Roman"/>
                <a:ea typeface="MS Gothic"/>
              </a:rPr>
              <a:t>Удаленность от границ жилой застройки:</a:t>
            </a:r>
            <a:r>
              <a:rPr lang="ru-RU" sz="1800" dirty="0">
                <a:solidFill>
                  <a:schemeClr val="accent6">
                    <a:lumMod val="10000"/>
                  </a:schemeClr>
                </a:solidFill>
                <a:latin typeface="Times New Roman"/>
                <a:ea typeface="MS Gothic"/>
              </a:rPr>
              <a:t> </a:t>
            </a:r>
            <a:r>
              <a:rPr lang="ru-RU" sz="1800" i="1" dirty="0">
                <a:solidFill>
                  <a:schemeClr val="accent6">
                    <a:lumMod val="10000"/>
                  </a:schemeClr>
                </a:solidFill>
                <a:latin typeface="Times New Roman"/>
                <a:ea typeface="MS Gothic"/>
              </a:rPr>
              <a:t>в границах жилой застройки</a:t>
            </a:r>
            <a:endParaRPr lang="ru-RU" sz="1800" b="1" i="1" dirty="0">
              <a:solidFill>
                <a:schemeClr val="accent6">
                  <a:lumMod val="10000"/>
                </a:schemeClr>
              </a:solidFill>
              <a:latin typeface="Times New Roman"/>
              <a:ea typeface="MS Gothic"/>
            </a:endParaRPr>
          </a:p>
          <a:p>
            <a:pPr marL="0" indent="0">
              <a:buNone/>
            </a:pPr>
            <a:endParaRPr lang="ru-RU" sz="1600" dirty="0" smtClean="0">
              <a:latin typeface="Times New Roman" pitchFamily="18" charset="0"/>
              <a:ea typeface="MS Gothic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985652"/>
            <a:ext cx="5181600" cy="5191311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Общая </a:t>
            </a: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информация</a:t>
            </a:r>
          </a:p>
          <a:p>
            <a:pPr marL="0" lvl="0" indent="0" algn="just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r>
              <a:rPr lang="ru-RU" sz="18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В 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</a:rPr>
              <a:t>соответствии со специфическими санитарно-эпидемиологическими требованиями к установлению санитарно-защитных зон объектов, являющихся объектами воздействия на здоровье человека и окружающую среду, утвержденными Постановлением Совета Министров Республики Беларусь от 11.12.2019г. № 847.</a:t>
            </a:r>
            <a:endParaRPr lang="ru-RU" sz="1800" dirty="0">
              <a:solidFill>
                <a:srgbClr val="FF0000"/>
              </a:solidFill>
              <a:latin typeface="Calibri"/>
            </a:endParaRP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41014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0527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prstClr val="black"/>
                </a:solidFill>
              </a:rPr>
              <a:t>Инвестиционные предложения района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80655"/>
            <a:ext cx="10515600" cy="5096308"/>
          </a:xfrm>
          <a:ln>
            <a:solidFill>
              <a:schemeClr val="tx1"/>
            </a:solidFill>
          </a:ln>
        </p:spPr>
        <p:txBody>
          <a:bodyPr/>
          <a:lstStyle/>
          <a:p>
            <a:pPr lvl="0">
              <a:lnSpc>
                <a:spcPct val="80000"/>
              </a:lnSpc>
              <a:buFontTx/>
              <a:buChar char="-"/>
              <a:defRPr/>
            </a:pPr>
            <a:r>
              <a:rPr lang="ru-RU" sz="1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для строительства и обслуживания объекта по оказанию туристических услуг;</a:t>
            </a:r>
          </a:p>
          <a:p>
            <a:pPr lvl="0">
              <a:lnSpc>
                <a:spcPct val="80000"/>
              </a:lnSpc>
              <a:buFontTx/>
              <a:buChar char="-"/>
              <a:defRPr/>
            </a:pPr>
            <a:r>
              <a:rPr lang="ru-RU" sz="1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создание туристического комплекса. Расположение вблизи реки Днепр, позволит организовать активный отдых (организация ловли рыбы, катание на лодках и др.);</a:t>
            </a:r>
            <a:endParaRPr lang="ru-RU" sz="18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80000"/>
              </a:lnSpc>
              <a:buFontTx/>
              <a:buChar char="-"/>
              <a:defRPr/>
            </a:pPr>
            <a:r>
              <a:rPr lang="ru-RU" sz="1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иные виды деятельности, не запрещенные </a:t>
            </a:r>
            <a:r>
              <a:rPr lang="ru-RU" sz="1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законодательством</a:t>
            </a: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226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365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6">
                    <a:lumMod val="10000"/>
                  </a:schemeClr>
                </a:solidFill>
              </a:rPr>
              <a:t>Финансовый блок</a:t>
            </a:r>
            <a:endParaRPr lang="ru-RU" sz="3600" dirty="0">
              <a:solidFill>
                <a:schemeClr val="accent6">
                  <a:lumMod val="1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6596507"/>
              </p:ext>
            </p:extLst>
          </p:nvPr>
        </p:nvGraphicFramePr>
        <p:xfrm>
          <a:off x="861951" y="1258269"/>
          <a:ext cx="10515600" cy="2433357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53094"/>
                <a:gridCol w="3562597"/>
                <a:gridCol w="2838203"/>
                <a:gridCol w="3361706"/>
              </a:tblGrid>
              <a:tr h="51311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№ п/п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Критерий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Стоимость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Источник финансирования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1311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Возмещение затрат на</a:t>
                      </a:r>
                      <a:r>
                        <a:rPr lang="ru-RU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 отведение земельного участка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1,60975 тыс.</a:t>
                      </a:r>
                      <a:r>
                        <a:rPr lang="ru-RU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 рублей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Средства инвестора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13117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13117">
                <a:tc>
                  <a:txBody>
                    <a:bodyPr/>
                    <a:lstStyle/>
                    <a:p>
                      <a:endParaRPr lang="ru-RU" i="1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ИТОГО организационные затраты:</a:t>
                      </a:r>
                      <a:endParaRPr lang="ru-RU" i="1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1,60975 тыс. рублей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Средства инвестора</a:t>
                      </a:r>
                    </a:p>
                    <a:p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790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0709" y="209006"/>
            <a:ext cx="10583091" cy="509452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accent6">
                    <a:lumMod val="10000"/>
                  </a:schemeClr>
                </a:solidFill>
              </a:rPr>
              <a:t>Финансовый блок: подведение инфраструктуры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3412804"/>
              </p:ext>
            </p:extLst>
          </p:nvPr>
        </p:nvGraphicFramePr>
        <p:xfrm>
          <a:off x="548641" y="770707"/>
          <a:ext cx="11155679" cy="5721533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98148"/>
                <a:gridCol w="3187337"/>
                <a:gridCol w="2633017"/>
                <a:gridCol w="2308505"/>
                <a:gridCol w="2328672"/>
              </a:tblGrid>
              <a:tr h="54602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№ п/п</a:t>
                      </a:r>
                      <a:endParaRPr lang="ru-RU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Критерий</a:t>
                      </a:r>
                      <a:endParaRPr lang="ru-RU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Стоимость*</a:t>
                      </a:r>
                      <a:endParaRPr lang="ru-RU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Мощность</a:t>
                      </a:r>
                      <a:endParaRPr lang="ru-RU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Источник финансирования</a:t>
                      </a:r>
                      <a:endParaRPr lang="ru-RU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2827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1</a:t>
                      </a:r>
                      <a:endParaRPr lang="x-none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Электросети</a:t>
                      </a:r>
                      <a:endParaRPr lang="x-none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4362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1.1.</a:t>
                      </a:r>
                      <a:endParaRPr lang="x-none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Вариант 1</a:t>
                      </a:r>
                      <a:endParaRPr lang="x-none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2,5 тыс. рублей</a:t>
                      </a:r>
                      <a:endParaRPr lang="ru-RU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до 9,0 кВт (3-фазный (380В)</a:t>
                      </a:r>
                      <a:endParaRPr lang="ru-RU" sz="14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Средства инвестора</a:t>
                      </a:r>
                      <a:endParaRPr lang="ru-RU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2827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1.2.</a:t>
                      </a:r>
                      <a:endParaRPr lang="x-none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Вариант 2</a:t>
                      </a:r>
                      <a:endParaRPr lang="x-none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60,0</a:t>
                      </a:r>
                      <a:r>
                        <a:rPr lang="ru-RU" sz="1600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 тыс. рублей</a:t>
                      </a:r>
                      <a:endParaRPr lang="ru-RU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до 50 кВт</a:t>
                      </a:r>
                      <a:endParaRPr lang="ru-RU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Средства инвестора</a:t>
                      </a:r>
                      <a:endParaRPr lang="ru-RU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28277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2</a:t>
                      </a:r>
                      <a:r>
                        <a:rPr lang="ru-RU" sz="16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. </a:t>
                      </a:r>
                      <a:endParaRPr lang="x-none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Газоснабжение</a:t>
                      </a:r>
                      <a:endParaRPr lang="x-none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2827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2.1.</a:t>
                      </a:r>
                      <a:endParaRPr lang="x-none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Вариант 1</a:t>
                      </a:r>
                      <a:endParaRPr lang="x-none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0,4 тыс. рублей</a:t>
                      </a:r>
                      <a:endParaRPr lang="x-none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+mn-lt"/>
                        </a:rPr>
                        <a:t>ИБУ</a:t>
                      </a:r>
                      <a:endParaRPr lang="x-none" sz="1600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Средства инвестора</a:t>
                      </a:r>
                      <a:endParaRPr lang="ru-RU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2827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2.2.</a:t>
                      </a:r>
                      <a:endParaRPr lang="x-none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Вариант 2</a:t>
                      </a:r>
                      <a:endParaRPr lang="x-none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3108 тыс. рублей</a:t>
                      </a:r>
                      <a:endParaRPr lang="ru-RU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1000 м куб/час</a:t>
                      </a:r>
                      <a:endParaRPr lang="ru-RU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Средства инвестора </a:t>
                      </a:r>
                      <a:endParaRPr lang="ru-RU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57053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3</a:t>
                      </a:r>
                      <a:r>
                        <a:rPr lang="ru-RU" sz="16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.</a:t>
                      </a:r>
                      <a:endParaRPr lang="x-none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Водоснабжение</a:t>
                      </a:r>
                      <a:endParaRPr lang="x-none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0,9 тыс. рублей</a:t>
                      </a:r>
                      <a:endParaRPr lang="x-none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+mn-lt"/>
                        </a:rPr>
                        <a:t>1641 м куб/</a:t>
                      </a:r>
                      <a:r>
                        <a:rPr lang="ru-RU" sz="1400" dirty="0" err="1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+mn-lt"/>
                        </a:rPr>
                        <a:t>сут</a:t>
                      </a:r>
                      <a:r>
                        <a:rPr lang="ru-RU" sz="14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+mn-lt"/>
                        </a:rPr>
                        <a:t>.,</a:t>
                      </a:r>
                      <a:r>
                        <a:rPr kumimoji="0" lang="ru-RU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Ø110 мм</a:t>
                      </a:r>
                      <a:r>
                        <a:rPr lang="ru-RU" sz="16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+mn-lt"/>
                        </a:rPr>
                        <a:t> </a:t>
                      </a:r>
                      <a:endParaRPr lang="x-none" sz="1600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Средства инвестора</a:t>
                      </a:r>
                      <a:endParaRPr lang="ru-RU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28277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4</a:t>
                      </a:r>
                      <a:r>
                        <a:rPr lang="ru-RU" sz="16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.</a:t>
                      </a:r>
                      <a:endParaRPr lang="x-none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Водоотведение</a:t>
                      </a:r>
                      <a:endParaRPr lang="x-none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3,5 тыс. рублей</a:t>
                      </a:r>
                      <a:endParaRPr lang="x-none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x-none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Средства инвестора</a:t>
                      </a:r>
                      <a:endParaRPr lang="ru-RU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28277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5</a:t>
                      </a:r>
                      <a:r>
                        <a:rPr lang="ru-RU" sz="16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.</a:t>
                      </a:r>
                      <a:endParaRPr lang="x-none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Подключение связи</a:t>
                      </a:r>
                      <a:endParaRPr lang="x-none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77,4 тыс. рублей</a:t>
                      </a:r>
                      <a:endParaRPr lang="x-none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оптоволокно</a:t>
                      </a:r>
                      <a:endParaRPr lang="x-none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Средства инвестора</a:t>
                      </a:r>
                      <a:endParaRPr lang="ru-RU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67024">
                <a:tc>
                  <a:txBody>
                    <a:bodyPr/>
                    <a:lstStyle/>
                    <a:p>
                      <a:endParaRPr lang="x-none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ИТОГО инфраструктурные затраты: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Вариант 1</a:t>
                      </a:r>
                      <a:endParaRPr lang="x-none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84,7 тыс. рублей</a:t>
                      </a:r>
                      <a:endParaRPr lang="ru-RU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Средства инвестора</a:t>
                      </a:r>
                      <a:endParaRPr lang="ru-RU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28277">
                <a:tc>
                  <a:txBody>
                    <a:bodyPr/>
                    <a:lstStyle/>
                    <a:p>
                      <a:endParaRPr lang="x-none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Вариант 2</a:t>
                      </a:r>
                      <a:endParaRPr lang="x-none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3249,8 тыс. рублей</a:t>
                      </a:r>
                      <a:endParaRPr lang="ru-RU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Средства инвестора</a:t>
                      </a:r>
                      <a:endParaRPr lang="ru-RU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28277">
                <a:tc>
                  <a:txBody>
                    <a:bodyPr/>
                    <a:lstStyle/>
                    <a:p>
                      <a:endParaRPr lang="x-none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ИТОГО </a:t>
                      </a:r>
                      <a:r>
                        <a:rPr lang="ru-RU" sz="1600" i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общие затраты:</a:t>
                      </a:r>
                      <a:endParaRPr lang="x-none" sz="1600" i="1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28277">
                <a:tc>
                  <a:txBody>
                    <a:bodyPr/>
                    <a:lstStyle/>
                    <a:p>
                      <a:endParaRPr lang="x-none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Вариант 1</a:t>
                      </a:r>
                      <a:endParaRPr lang="x-none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86,31 тыс. рублей</a:t>
                      </a:r>
                      <a:endParaRPr lang="ru-RU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Средства инвестора</a:t>
                      </a:r>
                      <a:endParaRPr lang="ru-RU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28277">
                <a:tc>
                  <a:txBody>
                    <a:bodyPr/>
                    <a:lstStyle/>
                    <a:p>
                      <a:endParaRPr lang="x-none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Вариант 2</a:t>
                      </a:r>
                      <a:endParaRPr lang="x-none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3251,41 тыс. рублей</a:t>
                      </a:r>
                      <a:endParaRPr lang="ru-RU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Средства инвестора</a:t>
                      </a:r>
                      <a:endParaRPr lang="ru-RU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45589" y="6548366"/>
            <a:ext cx="5546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i="1" dirty="0">
                <a:solidFill>
                  <a:prstClr val="black"/>
                </a:solidFill>
              </a:rPr>
              <a:t>* - стоимость ориентировочная и предварительная</a:t>
            </a:r>
          </a:p>
        </p:txBody>
      </p:sp>
    </p:spTree>
    <p:extLst>
      <p:ext uri="{BB962C8B-B14F-4D97-AF65-F5344CB8AC3E}">
        <p14:creationId xmlns:p14="http://schemas.microsoft.com/office/powerpoint/2010/main" val="238115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2">
      <a:dk1>
        <a:srgbClr val="3B9568"/>
      </a:dk1>
      <a:lt1>
        <a:srgbClr val="92D050"/>
      </a:lt1>
      <a:dk2>
        <a:srgbClr val="3B9568"/>
      </a:dk2>
      <a:lt2>
        <a:srgbClr val="92D050"/>
      </a:lt2>
      <a:accent1>
        <a:srgbClr val="2C6F4E"/>
      </a:accent1>
      <a:accent2>
        <a:srgbClr val="7DCBA4"/>
      </a:accent2>
      <a:accent3>
        <a:srgbClr val="9BBB59"/>
      </a:accent3>
      <a:accent4>
        <a:srgbClr val="A8DCC2"/>
      </a:accent4>
      <a:accent5>
        <a:srgbClr val="7DCBA4"/>
      </a:accent5>
      <a:accent6>
        <a:srgbClr val="D3EDE0"/>
      </a:accent6>
      <a:hlink>
        <a:srgbClr val="BDE296"/>
      </a:hlink>
      <a:folHlink>
        <a:srgbClr val="BDE296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3580</TotalTime>
  <Words>747</Words>
  <Application>Microsoft Office PowerPoint</Application>
  <PresentationFormat>Произвольный</PresentationFormat>
  <Paragraphs>139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Презентация PowerPoint</vt:lpstr>
      <vt:lpstr>Презентация PowerPoint</vt:lpstr>
      <vt:lpstr>Презентация PowerPoint</vt:lpstr>
      <vt:lpstr>Фактическая инфраструктура</vt:lpstr>
      <vt:lpstr>Презентация PowerPoint</vt:lpstr>
      <vt:lpstr>Ограничения</vt:lpstr>
      <vt:lpstr>Инвестиционные предложения района</vt:lpstr>
      <vt:lpstr>Финансовый блок</vt:lpstr>
      <vt:lpstr>Финансовый блок: подведение инфраструктуры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Защита инвестиционных площадок … района</dc:title>
  <dc:creator>Veronica Shavel</dc:creator>
  <cp:lastModifiedBy>Светлана Викторовна Карась</cp:lastModifiedBy>
  <cp:revision>279</cp:revision>
  <cp:lastPrinted>2022-04-26T06:53:16Z</cp:lastPrinted>
  <dcterms:created xsi:type="dcterms:W3CDTF">2022-02-28T06:52:00Z</dcterms:created>
  <dcterms:modified xsi:type="dcterms:W3CDTF">2023-04-17T08:27:19Z</dcterms:modified>
</cp:coreProperties>
</file>