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362" r:id="rId2"/>
    <p:sldId id="363" r:id="rId3"/>
    <p:sldId id="364" r:id="rId4"/>
    <p:sldId id="365" r:id="rId5"/>
    <p:sldId id="381" r:id="rId6"/>
    <p:sldId id="366" r:id="rId7"/>
    <p:sldId id="367" r:id="rId8"/>
    <p:sldId id="368" r:id="rId9"/>
    <p:sldId id="369" r:id="rId10"/>
    <p:sldId id="402" r:id="rId11"/>
  </p:sldIdLst>
  <p:sldSz cx="12192000" cy="6858000"/>
  <p:notesSz cx="6761163" cy="9942513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174" y="-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0310" cy="496809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276" y="0"/>
            <a:ext cx="2930310" cy="496809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r">
              <a:defRPr sz="1200"/>
            </a:lvl1pPr>
          </a:lstStyle>
          <a:p>
            <a:fld id="{4296ED80-58F7-4206-B2FB-D4BBFAC276DA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4117"/>
            <a:ext cx="2930310" cy="496809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276" y="9444117"/>
            <a:ext cx="2930310" cy="496809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>
              <a:defRPr sz="1200"/>
            </a:lvl1pPr>
          </a:lstStyle>
          <a:p>
            <a:fld id="{C80CE3F2-0D92-476F-95DD-27A8F0E02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59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A1A924-65C6-42D4-AC7C-8E743467D194}" type="datetimeFigureOut">
              <a:rPr lang="x-none" smtClean="0"/>
              <a:t>17.04.2023</a:t>
            </a:fld>
            <a:endParaRPr lang="x-non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86" y="1959429"/>
            <a:ext cx="982089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dirty="0">
                <a:solidFill>
                  <a:prstClr val="black"/>
                </a:solidFill>
                <a:latin typeface="Calibri Light"/>
              </a:rPr>
              <a:t>Площадка </a:t>
            </a:r>
            <a:r>
              <a:rPr lang="ru-RU" sz="4400">
                <a:solidFill>
                  <a:prstClr val="black"/>
                </a:solidFill>
                <a:latin typeface="Calibri Light"/>
              </a:rPr>
              <a:t>№ </a:t>
            </a:r>
            <a:r>
              <a:rPr lang="ru-RU" sz="4400" smtClean="0">
                <a:solidFill>
                  <a:prstClr val="black"/>
                </a:solidFill>
                <a:latin typeface="Calibri Light"/>
              </a:rPr>
              <a:t>3</a:t>
            </a:r>
            <a:r>
              <a:rPr lang="ru-RU" sz="4400" dirty="0">
                <a:solidFill>
                  <a:prstClr val="black"/>
                </a:solidFill>
                <a:latin typeface="Calibri Light"/>
              </a:rPr>
              <a:t/>
            </a:r>
            <a:br>
              <a:rPr lang="ru-RU" sz="4400" dirty="0">
                <a:solidFill>
                  <a:prstClr val="black"/>
                </a:solidFill>
                <a:latin typeface="Calibri Light"/>
              </a:rPr>
            </a:br>
            <a:r>
              <a:rPr lang="ru-RU" sz="4400" dirty="0" err="1" smtClean="0">
                <a:solidFill>
                  <a:prstClr val="black"/>
                </a:solidFill>
                <a:latin typeface="Calibri Light"/>
              </a:rPr>
              <a:t>д.Мохов</a:t>
            </a:r>
            <a:r>
              <a:rPr lang="ru-RU" sz="4400" dirty="0" smtClean="0">
                <a:solidFill>
                  <a:prstClr val="black"/>
                </a:solidFill>
                <a:latin typeface="Calibri Light"/>
              </a:rPr>
              <a:t>, </a:t>
            </a:r>
            <a:r>
              <a:rPr lang="ru-RU" sz="4400" dirty="0" err="1" smtClean="0">
                <a:solidFill>
                  <a:prstClr val="black"/>
                </a:solidFill>
                <a:latin typeface="Calibri Light"/>
              </a:rPr>
              <a:t>ул.Подгорная</a:t>
            </a:r>
            <a:r>
              <a:rPr lang="ru-RU" sz="4400" dirty="0" smtClean="0">
                <a:solidFill>
                  <a:prstClr val="black"/>
                </a:solidFill>
                <a:latin typeface="Calibri Light"/>
              </a:rPr>
              <a:t>, 12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4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7681" y="268225"/>
            <a:ext cx="7866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srgbClr val="D3EDE0">
                    <a:lumMod val="10000"/>
                  </a:srgbClr>
                </a:solidFill>
                <a:latin typeface="Calibri"/>
              </a:rPr>
              <a:t>Способ приобретения</a:t>
            </a:r>
            <a:endParaRPr lang="ru-RU" dirty="0">
              <a:solidFill>
                <a:srgbClr val="3B9568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1792" y="914557"/>
            <a:ext cx="1033881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ru-RU" dirty="0">
                <a:solidFill>
                  <a:srgbClr val="D3EDE0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По результатам аукциона на право заключения договора аренды земельного участка</a:t>
            </a:r>
            <a:r>
              <a:rPr lang="ru-RU" dirty="0" smtClean="0">
                <a:solidFill>
                  <a:srgbClr val="D3EDE0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D3EDE0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7681" y="1804417"/>
            <a:ext cx="10789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600" kern="0" dirty="0">
                <a:solidFill>
                  <a:prstClr val="black"/>
                </a:solidFill>
                <a:latin typeface="Calibri"/>
              </a:rPr>
              <a:t>Контактные данные ответственных лиц</a:t>
            </a:r>
            <a:endParaRPr lang="ru-RU" sz="3600" kern="0" dirty="0">
              <a:solidFill>
                <a:sysClr val="windowText" lastClr="000000"/>
              </a:solidFill>
              <a:latin typeface="Calibri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26735"/>
              </p:ext>
            </p:extLst>
          </p:nvPr>
        </p:nvGraphicFramePr>
        <p:xfrm>
          <a:off x="719328" y="2435035"/>
          <a:ext cx="10515600" cy="3479800"/>
        </p:xfrm>
        <a:graphic>
          <a:graphicData uri="http://schemas.openxmlformats.org/drawingml/2006/table">
            <a:tbl>
              <a:tblPr firstRow="1" bandRow="1"/>
              <a:tblGrid>
                <a:gridCol w="3505200"/>
                <a:gridCol w="3898075"/>
                <a:gridCol w="3112325"/>
              </a:tblGrid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Должность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Телефон 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МЕЛЬНИК </a:t>
                      </a:r>
                    </a:p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Игорь Николаевич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Заместитель председателя райисполкома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8-02347-20835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472C4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ЗУБАРЬ </a:t>
                      </a:r>
                    </a:p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Светлана Сергеевна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Начальник отдела экономики райисполкома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8-02347-20848</a:t>
                      </a:r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20510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СУРЖИК </a:t>
                      </a:r>
                    </a:p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Алексей Михайлович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Начальник отдела землеустройства райисполкома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8-02347-52834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ВИНИЧЕК</a:t>
                      </a:r>
                    </a:p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Егор Андреевич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Заместитель начальника отдела жилищно-коммунального хозяйства, архитектуры и строительства райисполкома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8-02347-42130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86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743712"/>
            <a:ext cx="5181600" cy="5433251"/>
          </a:xfrm>
          <a:ln>
            <a:noFill/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1600" dirty="0">
                <a:solidFill>
                  <a:prstClr val="black"/>
                </a:solidFill>
              </a:rPr>
              <a:t>Схема площадки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30696" y="801546"/>
            <a:ext cx="5181600" cy="536706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1800" b="1" dirty="0">
                <a:solidFill>
                  <a:prstClr val="black"/>
                </a:solidFill>
              </a:rPr>
              <a:t>Общая информация</a:t>
            </a:r>
          </a:p>
          <a:p>
            <a:pPr marL="0" lvl="0" indent="0" algn="just">
              <a:buNone/>
            </a:pPr>
            <a:r>
              <a:rPr lang="ru-RU" sz="1600" b="1" dirty="0">
                <a:solidFill>
                  <a:schemeClr val="accent6">
                    <a:lumMod val="10000"/>
                  </a:schemeClr>
                </a:solidFill>
              </a:rPr>
              <a:t>Адрес: </a:t>
            </a:r>
            <a:r>
              <a:rPr lang="ru-RU" sz="1600" dirty="0">
                <a:solidFill>
                  <a:schemeClr val="accent6">
                    <a:lumMod val="10000"/>
                  </a:schemeClr>
                </a:solidFill>
              </a:rPr>
              <a:t>Гомельская область, Лоевский район, </a:t>
            </a:r>
            <a:r>
              <a:rPr lang="ru-RU" sz="1600" dirty="0" err="1" smtClean="0">
                <a:solidFill>
                  <a:schemeClr val="accent6">
                    <a:lumMod val="10000"/>
                  </a:schemeClr>
                </a:solidFill>
              </a:rPr>
              <a:t>д.Мохов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6">
                    <a:lumMod val="10000"/>
                  </a:schemeClr>
                </a:solidFill>
              </a:rPr>
              <a:t>ул.Подгорная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</a:rPr>
              <a:t>, 12</a:t>
            </a:r>
            <a:endParaRPr lang="ru-RU" sz="1600" dirty="0">
              <a:solidFill>
                <a:schemeClr val="accent6">
                  <a:lumMod val="10000"/>
                </a:schemeClr>
              </a:solidFill>
            </a:endParaRPr>
          </a:p>
          <a:p>
            <a:pPr marL="0" lvl="0" indent="0" algn="just">
              <a:buNone/>
            </a:pPr>
            <a:r>
              <a:rPr lang="ru-RU" sz="1600" b="1" dirty="0">
                <a:solidFill>
                  <a:schemeClr val="accent6">
                    <a:lumMod val="10000"/>
                  </a:schemeClr>
                </a:solidFill>
              </a:rPr>
              <a:t>Площадь:</a:t>
            </a:r>
            <a:r>
              <a:rPr lang="ru-RU" sz="16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</a:rPr>
              <a:t>0,25 </a:t>
            </a:r>
            <a:r>
              <a:rPr lang="ru-RU" sz="1600" dirty="0">
                <a:solidFill>
                  <a:schemeClr val="accent6">
                    <a:lumMod val="10000"/>
                  </a:schemeClr>
                </a:solidFill>
              </a:rPr>
              <a:t>га</a:t>
            </a:r>
          </a:p>
          <a:p>
            <a:pPr marL="0" lvl="0" indent="0" algn="just">
              <a:buNone/>
            </a:pPr>
            <a:r>
              <a:rPr lang="ru-RU" sz="1600" b="1" dirty="0">
                <a:solidFill>
                  <a:schemeClr val="accent6">
                    <a:lumMod val="10000"/>
                  </a:schemeClr>
                </a:solidFill>
              </a:rPr>
              <a:t>Целевое назначение земельных участков</a:t>
            </a:r>
            <a:r>
              <a:rPr lang="ru-RU" sz="1600" dirty="0">
                <a:solidFill>
                  <a:schemeClr val="accent6">
                    <a:lumMod val="10000"/>
                  </a:schemeClr>
                </a:solidFill>
              </a:rPr>
              <a:t>: для строительства и обслуживания 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</a:rPr>
              <a:t>объекта по оказанию туристических услуг</a:t>
            </a:r>
            <a:endParaRPr lang="ru-RU" sz="1600" dirty="0">
              <a:solidFill>
                <a:schemeClr val="accent6">
                  <a:lumMod val="10000"/>
                </a:schemeClr>
              </a:solidFill>
            </a:endParaRPr>
          </a:p>
          <a:p>
            <a:pPr marL="0" lvl="0" indent="0" algn="just">
              <a:buNone/>
            </a:pPr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</a:rPr>
              <a:t>Землепользователь</a:t>
            </a:r>
            <a:r>
              <a:rPr lang="ru-RU" sz="1600" b="1" dirty="0">
                <a:solidFill>
                  <a:schemeClr val="accent6">
                    <a:lumMod val="10000"/>
                  </a:schemeClr>
                </a:solidFill>
              </a:rPr>
              <a:t>:</a:t>
            </a:r>
            <a:r>
              <a:rPr lang="ru-RU" sz="1600" dirty="0">
                <a:solidFill>
                  <a:schemeClr val="accent6">
                    <a:lumMod val="10000"/>
                  </a:schemeClr>
                </a:solidFill>
              </a:rPr>
              <a:t> Лоевский районный исполнительный комитет</a:t>
            </a:r>
          </a:p>
          <a:p>
            <a:pPr marL="0" lvl="0" indent="0" algn="just">
              <a:buNone/>
            </a:pPr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</a:rPr>
              <a:t>Форма </a:t>
            </a:r>
            <a:r>
              <a:rPr lang="ru-RU" sz="1600" b="1" dirty="0">
                <a:solidFill>
                  <a:schemeClr val="accent6">
                    <a:lumMod val="10000"/>
                  </a:schemeClr>
                </a:solidFill>
              </a:rPr>
              <a:t>собственности: </a:t>
            </a:r>
            <a:r>
              <a:rPr lang="ru-RU" sz="1600" dirty="0">
                <a:solidFill>
                  <a:schemeClr val="accent6">
                    <a:lumMod val="10000"/>
                  </a:schemeClr>
                </a:solidFill>
              </a:rPr>
              <a:t>государственная</a:t>
            </a:r>
          </a:p>
          <a:p>
            <a:pPr marL="0" lvl="0" indent="0">
              <a:buNone/>
            </a:pPr>
            <a:r>
              <a:rPr lang="ru-RU" sz="1600" b="1" dirty="0">
                <a:solidFill>
                  <a:schemeClr val="accent6">
                    <a:lumMod val="10000"/>
                  </a:schemeClr>
                </a:solidFill>
              </a:rPr>
              <a:t>Наличие правоустанавливающих документов на участок: </a:t>
            </a:r>
            <a:r>
              <a:rPr lang="ru-RU" sz="1600" dirty="0">
                <a:solidFill>
                  <a:schemeClr val="accent6">
                    <a:lumMod val="10000"/>
                  </a:schemeClr>
                </a:solidFill>
              </a:rPr>
              <a:t>имеется</a:t>
            </a:r>
            <a:endParaRPr lang="x-none" sz="1600">
              <a:solidFill>
                <a:schemeClr val="accent6">
                  <a:lumMod val="10000"/>
                </a:schemeClr>
              </a:solidFill>
            </a:endParaRPr>
          </a:p>
          <a:p>
            <a:pPr marL="0" lvl="0" indent="0" algn="just">
              <a:buNone/>
            </a:pPr>
            <a:r>
              <a:rPr lang="ru-RU" sz="1600" b="1" dirty="0">
                <a:solidFill>
                  <a:schemeClr val="accent6">
                    <a:lumMod val="10000"/>
                  </a:schemeClr>
                </a:solidFill>
              </a:rPr>
              <a:t>Правовой режим: </a:t>
            </a:r>
            <a:r>
              <a:rPr lang="ru-RU" sz="1600" dirty="0">
                <a:solidFill>
                  <a:schemeClr val="accent6">
                    <a:lumMod val="10000"/>
                  </a:schemeClr>
                </a:solidFill>
              </a:rPr>
              <a:t>предоставление в аренду </a:t>
            </a:r>
            <a:endParaRPr lang="ru-RU" sz="1600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marL="0" lvl="0" indent="0" algn="just">
              <a:buNone/>
            </a:pPr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</a:rPr>
              <a:t>Категория </a:t>
            </a:r>
            <a:r>
              <a:rPr lang="ru-RU" sz="1600" b="1" dirty="0">
                <a:solidFill>
                  <a:schemeClr val="accent6">
                    <a:lumMod val="10000"/>
                  </a:schemeClr>
                </a:solidFill>
              </a:rPr>
              <a:t>земель: </a:t>
            </a:r>
            <a:r>
              <a:rPr lang="ru-RU" sz="1600" dirty="0">
                <a:solidFill>
                  <a:schemeClr val="accent6">
                    <a:lumMod val="10000"/>
                  </a:schemeClr>
                </a:solidFill>
              </a:rPr>
              <a:t>земли населенных пунктов, садоводческих товариществ и дачных кооперативов</a:t>
            </a:r>
          </a:p>
          <a:p>
            <a:pPr marL="0" lvl="0" indent="0" algn="just">
              <a:buNone/>
            </a:pPr>
            <a:r>
              <a:rPr lang="ru-RU" sz="1600" b="1" dirty="0">
                <a:solidFill>
                  <a:schemeClr val="accent6">
                    <a:lumMod val="10000"/>
                  </a:schemeClr>
                </a:solidFill>
              </a:rPr>
              <a:t>Наличие объектов недвижимости: </a:t>
            </a:r>
            <a:r>
              <a:rPr lang="ru-RU" sz="1600" dirty="0">
                <a:solidFill>
                  <a:schemeClr val="accent6">
                    <a:lumMod val="10000"/>
                  </a:schemeClr>
                </a:solidFill>
              </a:rPr>
              <a:t>отсутствуют</a:t>
            </a:r>
            <a:endParaRPr lang="x-none" sz="1600">
              <a:solidFill>
                <a:schemeClr val="accent6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78" y="1205897"/>
            <a:ext cx="5181600" cy="454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0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621792"/>
            <a:ext cx="5181600" cy="555517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</a:rPr>
              <a:t>Рельеф – спокойный 0,5-1,0 м. </a:t>
            </a:r>
            <a:endParaRPr lang="ru-RU" sz="16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585216"/>
            <a:ext cx="5181600" cy="5591747"/>
          </a:xfrm>
          <a:ln>
            <a:solidFill>
              <a:schemeClr val="tx1"/>
            </a:solidFill>
          </a:ln>
        </p:spPr>
        <p:txBody>
          <a:bodyPr/>
          <a:lstStyle/>
          <a:p>
            <a:pPr marL="0" lvl="0" indent="0">
              <a:buNone/>
            </a:pPr>
            <a:r>
              <a:rPr lang="ru-RU" sz="1600" b="1" i="1" dirty="0">
                <a:solidFill>
                  <a:prstClr val="black"/>
                </a:solidFill>
              </a:rPr>
              <a:t>Схема площадки по градостроительному паспорту</a:t>
            </a:r>
            <a:endParaRPr lang="x-none" sz="1600" b="1" i="1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C:\Users\Виктория\Downloads\20220407_15130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t="9947" r="24360" b="9923"/>
          <a:stretch/>
        </p:blipFill>
        <p:spPr bwMode="auto">
          <a:xfrm rot="5400000">
            <a:off x="6454237" y="1190143"/>
            <a:ext cx="4607629" cy="46432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D:\2022\Инвестиции\Рабочая группа\Материал к презентации\фото\20220421_1506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400" y="1058328"/>
            <a:ext cx="3306128" cy="4757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569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7264"/>
            <a:ext cx="10515600" cy="85961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10000"/>
                  </a:schemeClr>
                </a:solidFill>
              </a:rPr>
              <a:t>Фактическая инфраструктура</a:t>
            </a:r>
            <a:endParaRPr lang="ru-RU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80655"/>
            <a:ext cx="5181600" cy="124690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1600" b="1" i="1" dirty="0">
                <a:solidFill>
                  <a:prstClr val="black"/>
                </a:solidFill>
              </a:rPr>
              <a:t>Инженерная инфраструктура: </a:t>
            </a:r>
            <a:r>
              <a:rPr lang="ru-RU" sz="1600" i="1" dirty="0">
                <a:solidFill>
                  <a:prstClr val="black"/>
                </a:solidFill>
              </a:rPr>
              <a:t>отсутствует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116281"/>
            <a:ext cx="5181600" cy="122315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i="1" dirty="0">
                <a:solidFill>
                  <a:prstClr val="black"/>
                </a:solidFill>
              </a:rPr>
              <a:t>Транспортная инфраструктура: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i="1" dirty="0">
                <a:solidFill>
                  <a:prstClr val="black"/>
                </a:solidFill>
              </a:rPr>
              <a:t>До дорог республиканского значения: </a:t>
            </a:r>
            <a:r>
              <a:rPr lang="ru-RU" sz="1600" i="1" dirty="0" smtClean="0">
                <a:solidFill>
                  <a:prstClr val="black"/>
                </a:solidFill>
              </a:rPr>
              <a:t>Р-32 </a:t>
            </a:r>
            <a:r>
              <a:rPr lang="ru-RU" sz="1600" i="1" dirty="0">
                <a:solidFill>
                  <a:prstClr val="black"/>
                </a:solidFill>
              </a:rPr>
              <a:t>– </a:t>
            </a:r>
            <a:r>
              <a:rPr lang="ru-RU" sz="1600" i="1" dirty="0" smtClean="0">
                <a:solidFill>
                  <a:prstClr val="black"/>
                </a:solidFill>
              </a:rPr>
              <a:t>0,8 км</a:t>
            </a:r>
            <a:r>
              <a:rPr lang="ru-RU" sz="1600" i="1" dirty="0">
                <a:solidFill>
                  <a:prstClr val="black"/>
                </a:solidFill>
              </a:rPr>
              <a:t>, </a:t>
            </a:r>
            <a:r>
              <a:rPr lang="ru-RU" sz="1600" i="1" dirty="0" smtClean="0">
                <a:solidFill>
                  <a:prstClr val="black"/>
                </a:solidFill>
              </a:rPr>
              <a:t>М-10 </a:t>
            </a:r>
            <a:r>
              <a:rPr lang="ru-RU" sz="1600" i="1" dirty="0">
                <a:solidFill>
                  <a:prstClr val="black"/>
                </a:solidFill>
              </a:rPr>
              <a:t>– </a:t>
            </a:r>
            <a:r>
              <a:rPr lang="ru-RU" sz="1600" i="1" dirty="0" smtClean="0">
                <a:solidFill>
                  <a:prstClr val="black"/>
                </a:solidFill>
              </a:rPr>
              <a:t>38 </a:t>
            </a:r>
            <a:r>
              <a:rPr lang="ru-RU" sz="1600" i="1" dirty="0">
                <a:solidFill>
                  <a:prstClr val="black"/>
                </a:solidFill>
              </a:rPr>
              <a:t>км.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i="1" dirty="0">
                <a:solidFill>
                  <a:prstClr val="black"/>
                </a:solidFill>
              </a:rPr>
              <a:t>Железная дорога: до станции Речица – </a:t>
            </a:r>
            <a:r>
              <a:rPr lang="ru-RU" sz="1600" i="1" dirty="0" smtClean="0">
                <a:solidFill>
                  <a:prstClr val="black"/>
                </a:solidFill>
              </a:rPr>
              <a:t>50 </a:t>
            </a:r>
            <a:r>
              <a:rPr lang="ru-RU" sz="1600" i="1" dirty="0">
                <a:solidFill>
                  <a:prstClr val="black"/>
                </a:solidFill>
              </a:rPr>
              <a:t>км.</a:t>
            </a:r>
            <a:endParaRPr lang="x-none" sz="1600" i="1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8369" y="2297559"/>
            <a:ext cx="10706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prstClr val="black"/>
                </a:solidFill>
                <a:latin typeface="+mj-lt"/>
              </a:rPr>
              <a:t>Потенциальная инфраструктура</a:t>
            </a:r>
            <a:endParaRPr lang="x-none" sz="36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824" y="2885807"/>
            <a:ext cx="11152116" cy="3699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400" b="1" i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Инженерная инфраструктура:</a:t>
            </a:r>
          </a:p>
          <a:p>
            <a:pPr lvl="0"/>
            <a:r>
              <a:rPr lang="ru-RU" sz="1400" b="1" i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Электроэнергия:  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ввод (напряжение) 1-х 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фазный 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(220 вольт), расстояние до места подключения 12м (стоимость 1,5 тыс. рублей. </a:t>
            </a:r>
          </a:p>
          <a:p>
            <a:pPr lvl="0"/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При увеличении мощности до 50 кВт – строительство отпайки от ВЛ-10 </a:t>
            </a:r>
            <a:r>
              <a:rPr lang="ru-RU" sz="1400" i="1" dirty="0" err="1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кВ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 №251 протяженностью 800 м (стоимость 60 тыс. рублей и ЗТП (закрытая трансформаторная подстанция) стоимость от 30 тыс. рублей. </a:t>
            </a:r>
            <a:endParaRPr lang="ru-RU" sz="1400" i="1" dirty="0">
              <a:solidFill>
                <a:schemeClr val="accent6">
                  <a:lumMod val="10000"/>
                </a:schemeClr>
              </a:solidFill>
              <a:latin typeface="+mj-lt"/>
            </a:endParaRPr>
          </a:p>
          <a:p>
            <a:pPr lvl="0"/>
            <a:endParaRPr lang="ru-RU" sz="1400" i="1" dirty="0">
              <a:solidFill>
                <a:schemeClr val="accent6">
                  <a:lumMod val="10000"/>
                </a:schemeClr>
              </a:solidFill>
              <a:latin typeface="+mj-lt"/>
            </a:endParaRPr>
          </a:p>
          <a:p>
            <a:pPr lvl="0"/>
            <a:r>
              <a:rPr lang="ru-RU" sz="1400" b="1" i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Газоснабжение: 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газопровод высокого давления, Ø159,  мощностью  1,2 МПА – от точки подключения расстояние 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6 км, 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на котором может быть обеспечена нагрузка 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1000м 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куб/час.  Сумма затрат: 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2520 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тыс. рублей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. 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Стоимость СМР подлежат уточнению на стадии разработки </a:t>
            </a:r>
            <a:r>
              <a:rPr lang="ru-RU" sz="1400" i="1" dirty="0" err="1">
                <a:solidFill>
                  <a:schemeClr val="accent6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предпроектной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(проектно-сметной) документации.</a:t>
            </a:r>
          </a:p>
          <a:p>
            <a:pPr lvl="0"/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Подключение индивидуальной баллонной установки (ИБУ), стоимость – 400 рублей.</a:t>
            </a:r>
          </a:p>
          <a:p>
            <a:pPr lvl="0"/>
            <a:endParaRPr lang="ru-RU" sz="1400" i="1" dirty="0">
              <a:solidFill>
                <a:schemeClr val="accent6">
                  <a:lumMod val="10000"/>
                </a:schemeClr>
              </a:solidFill>
              <a:latin typeface="+mj-lt"/>
            </a:endParaRPr>
          </a:p>
          <a:p>
            <a:r>
              <a:rPr lang="ru-RU" sz="1400" b="1" i="1" dirty="0">
                <a:solidFill>
                  <a:schemeClr val="accent6">
                    <a:lumMod val="10000"/>
                  </a:schemeClr>
                </a:solidFill>
                <a:latin typeface="+mj-lt"/>
                <a:ea typeface="Calibri"/>
                <a:cs typeface="Times New Roman"/>
              </a:rPr>
              <a:t>Водоснабжение: 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+mj-lt"/>
                <a:ea typeface="Calibri"/>
                <a:cs typeface="Times New Roman"/>
              </a:rPr>
              <a:t>диаметр 110мм, расстояния до подключения 250 м, пропускная способность 1641м</a:t>
            </a:r>
            <a:r>
              <a:rPr lang="ru-RU" sz="1400" i="1" baseline="30000" dirty="0">
                <a:solidFill>
                  <a:schemeClr val="accent6">
                    <a:lumMod val="10000"/>
                  </a:schemeClr>
                </a:solidFill>
                <a:latin typeface="+mj-lt"/>
                <a:ea typeface="Calibri"/>
                <a:cs typeface="Times New Roman"/>
              </a:rPr>
              <a:t>3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+mj-lt"/>
                <a:ea typeface="Calibri"/>
                <a:cs typeface="Times New Roman"/>
              </a:rPr>
              <a:t>, стоимость подключения 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  <a:ea typeface="Calibri"/>
                <a:cs typeface="Times New Roman"/>
              </a:rPr>
              <a:t>8,0 тыс. рублей.</a:t>
            </a:r>
            <a:endParaRPr lang="ru-RU" sz="1400" i="1" dirty="0">
              <a:solidFill>
                <a:schemeClr val="accent6">
                  <a:lumMod val="10000"/>
                </a:schemeClr>
              </a:solidFill>
              <a:latin typeface="+mj-lt"/>
              <a:ea typeface="Calibri"/>
              <a:cs typeface="Times New Roman"/>
            </a:endParaRPr>
          </a:p>
          <a:p>
            <a:endParaRPr lang="ru-RU" sz="1400" i="1" dirty="0" smtClean="0">
              <a:solidFill>
                <a:schemeClr val="accent6">
                  <a:lumMod val="1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 smtClean="0">
                <a:solidFill>
                  <a:schemeClr val="accent6">
                    <a:lumMod val="10000"/>
                  </a:schemeClr>
                </a:solidFill>
                <a:latin typeface="+mj-lt"/>
                <a:ea typeface="Calibri"/>
                <a:cs typeface="Times New Roman"/>
              </a:rPr>
              <a:t>Водоотведение</a:t>
            </a:r>
            <a:r>
              <a:rPr lang="ru-RU" sz="1400" b="1" i="1" dirty="0">
                <a:solidFill>
                  <a:schemeClr val="accent6">
                    <a:lumMod val="10000"/>
                  </a:schemeClr>
                </a:solidFill>
                <a:latin typeface="+mj-lt"/>
                <a:ea typeface="Calibri"/>
                <a:cs typeface="Times New Roman"/>
              </a:rPr>
              <a:t>: 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  <a:ea typeface="Calibri"/>
                <a:cs typeface="Times New Roman"/>
              </a:rPr>
              <a:t>устройство 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+mj-lt"/>
                <a:ea typeface="Calibri"/>
                <a:cs typeface="Times New Roman"/>
              </a:rPr>
              <a:t>выгребной ямы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  <a:ea typeface="Calibri"/>
                <a:cs typeface="Times New Roman"/>
              </a:rPr>
              <a:t>.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+mj-lt"/>
                <a:ea typeface="Calibri"/>
                <a:cs typeface="Times New Roman"/>
              </a:rPr>
              <a:t> Стоимость  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  <a:ea typeface="Calibri"/>
                <a:cs typeface="Times New Roman"/>
              </a:rPr>
              <a:t>3,5 тыс. 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+mj-lt"/>
                <a:ea typeface="Calibri"/>
                <a:cs typeface="Times New Roman"/>
              </a:rPr>
              <a:t>рублей.</a:t>
            </a:r>
          </a:p>
          <a:p>
            <a:pPr lvl="0"/>
            <a:r>
              <a:rPr lang="ru-RU" sz="1400" b="1" i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Телекоммуникации </a:t>
            </a:r>
            <a:r>
              <a:rPr lang="ru-RU" sz="1400" b="1" i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(оптоволокно): 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расстояние до точки подключения </a:t>
            </a:r>
            <a:r>
              <a:rPr lang="ru-RU" sz="1400" i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– 10 км, подключение (медь) – 50 м. Ориентировочная стоимость 91 тыс. рублей</a:t>
            </a:r>
            <a:endParaRPr lang="ru-RU" sz="1400" i="1" dirty="0">
              <a:solidFill>
                <a:schemeClr val="accent6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242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3856" y="237506"/>
            <a:ext cx="9326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Инженерно-техническое обеспечение</a:t>
            </a:r>
            <a:endParaRPr lang="ru-RU" sz="3600" dirty="0">
              <a:latin typeface="+mj-lt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256" y="883837"/>
            <a:ext cx="7888223" cy="5413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4651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10000"/>
                  </a:schemeClr>
                </a:solidFill>
              </a:rPr>
              <a:t>Ограничения</a:t>
            </a:r>
            <a:endParaRPr lang="ru-RU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985652"/>
            <a:ext cx="5181600" cy="519131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accent6">
                    <a:lumMod val="10000"/>
                  </a:schemeClr>
                </a:solidFill>
                <a:latin typeface="Times New Roman"/>
                <a:ea typeface="MS Gothic"/>
              </a:rPr>
              <a:t>Ограничения (обременения) </a:t>
            </a:r>
            <a:r>
              <a:rPr lang="ru-RU" sz="1800" b="1" dirty="0" smtClean="0">
                <a:solidFill>
                  <a:schemeClr val="accent6">
                    <a:lumMod val="10000"/>
                  </a:schemeClr>
                </a:solidFill>
                <a:latin typeface="Times New Roman"/>
                <a:ea typeface="MS Gothic"/>
              </a:rPr>
              <a:t>прав:</a:t>
            </a:r>
          </a:p>
          <a:p>
            <a:pPr marL="0" indent="0">
              <a:buNone/>
            </a:pPr>
            <a:r>
              <a:rPr lang="ru-RU" sz="1800" i="1" dirty="0" smtClean="0">
                <a:solidFill>
                  <a:schemeClr val="accent6">
                    <a:lumMod val="10000"/>
                  </a:schemeClr>
                </a:solidFill>
                <a:latin typeface="Times New Roman"/>
                <a:ea typeface="MS Gothic"/>
              </a:rPr>
              <a:t>в </a:t>
            </a:r>
            <a:r>
              <a:rPr lang="ru-RU" sz="1800" i="1" dirty="0">
                <a:solidFill>
                  <a:schemeClr val="accent6">
                    <a:lumMod val="10000"/>
                  </a:schemeClr>
                </a:solidFill>
                <a:latin typeface="Times New Roman"/>
                <a:ea typeface="MS Gothic"/>
              </a:rPr>
              <a:t>связи с расположением на природных территориях, подлежащих специальной охране (в </a:t>
            </a:r>
            <a:r>
              <a:rPr lang="ru-RU" sz="1800" i="1" dirty="0" smtClean="0">
                <a:solidFill>
                  <a:schemeClr val="accent6">
                    <a:lumMod val="10000"/>
                  </a:schemeClr>
                </a:solidFill>
                <a:latin typeface="Times New Roman"/>
                <a:ea typeface="MS Gothic"/>
              </a:rPr>
              <a:t>водоохраной </a:t>
            </a:r>
            <a:r>
              <a:rPr lang="ru-RU" sz="1800" i="1" dirty="0">
                <a:solidFill>
                  <a:schemeClr val="accent6">
                    <a:lumMod val="10000"/>
                  </a:schemeClr>
                </a:solidFill>
                <a:latin typeface="Times New Roman"/>
                <a:ea typeface="MS Gothic"/>
              </a:rPr>
              <a:t>зоне реки, водоема</a:t>
            </a:r>
            <a:r>
              <a:rPr lang="ru-RU" sz="1800" i="1" dirty="0" smtClean="0">
                <a:solidFill>
                  <a:schemeClr val="accent6">
                    <a:lumMod val="10000"/>
                  </a:schemeClr>
                </a:solidFill>
                <a:latin typeface="Times New Roman"/>
                <a:ea typeface="MS Gothic"/>
              </a:rPr>
              <a:t>).</a:t>
            </a:r>
          </a:p>
          <a:p>
            <a:pPr marL="0" lvl="0" indent="0">
              <a:buNone/>
            </a:pPr>
            <a:r>
              <a:rPr lang="ru-RU" sz="1800" b="1" dirty="0">
                <a:solidFill>
                  <a:schemeClr val="accent6">
                    <a:lumMod val="10000"/>
                  </a:schemeClr>
                </a:solidFill>
                <a:latin typeface="Times New Roman"/>
                <a:ea typeface="MS Gothic"/>
              </a:rPr>
              <a:t>Удаленность от границ жилой застройки</a:t>
            </a:r>
            <a:r>
              <a:rPr lang="ru-RU" sz="1800" b="1" dirty="0" smtClean="0">
                <a:solidFill>
                  <a:schemeClr val="accent6">
                    <a:lumMod val="10000"/>
                  </a:schemeClr>
                </a:solidFill>
                <a:latin typeface="Times New Roman"/>
                <a:ea typeface="MS Gothic"/>
              </a:rPr>
              <a:t>:</a:t>
            </a:r>
          </a:p>
          <a:p>
            <a:pPr marL="0" lvl="0" indent="0">
              <a:buNone/>
            </a:pPr>
            <a:r>
              <a:rPr lang="ru-RU" sz="1800" dirty="0" smtClean="0">
                <a:solidFill>
                  <a:schemeClr val="accent6">
                    <a:lumMod val="10000"/>
                  </a:schemeClr>
                </a:solidFill>
                <a:latin typeface="Times New Roman"/>
                <a:ea typeface="MS Gothic"/>
              </a:rPr>
              <a:t> </a:t>
            </a:r>
            <a:r>
              <a:rPr lang="ru-RU" sz="1800" i="1" dirty="0">
                <a:solidFill>
                  <a:schemeClr val="accent6">
                    <a:lumMod val="10000"/>
                  </a:schemeClr>
                </a:solidFill>
                <a:latin typeface="Times New Roman"/>
                <a:ea typeface="MS Gothic"/>
              </a:rPr>
              <a:t>в границах жилой застройки</a:t>
            </a:r>
            <a:endParaRPr lang="ru-RU" sz="1800" b="1" i="1" dirty="0">
              <a:solidFill>
                <a:schemeClr val="accent6">
                  <a:lumMod val="10000"/>
                </a:schemeClr>
              </a:solidFill>
              <a:latin typeface="Times New Roman"/>
              <a:ea typeface="MS Gothic"/>
            </a:endParaRPr>
          </a:p>
          <a:p>
            <a:pPr marL="0" indent="0">
              <a:buNone/>
            </a:pPr>
            <a:endParaRPr lang="ru-RU" sz="1600" dirty="0">
              <a:latin typeface="Times New Roman"/>
            </a:endParaRP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973777"/>
            <a:ext cx="5181600" cy="5203186"/>
          </a:xfrm>
          <a:ln>
            <a:solidFill>
              <a:schemeClr val="tx1"/>
            </a:solidFill>
          </a:ln>
        </p:spPr>
        <p:txBody>
          <a:bodyPr/>
          <a:lstStyle/>
          <a:p>
            <a:pPr marL="0" lvl="0" indent="0" algn="ctr">
              <a:buNone/>
            </a:pPr>
            <a:r>
              <a:rPr lang="ru-RU" sz="1800" b="1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Общая информация</a:t>
            </a: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В соответствии со специфическими санитарно-эпидемиологическими требованиями к установлению санитарно-защитных зон объектов, являющихся объектами воздействия на здоровье человека и окружающую среду, утвержденными Постановлением Совета Министров Республики Беларусь от 11.12.2019г. № 847.</a:t>
            </a:r>
            <a:endParaRPr lang="ru-RU" sz="1800" dirty="0">
              <a:solidFill>
                <a:srgbClr val="FF0000"/>
              </a:solidFill>
              <a:latin typeface="Calibri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44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490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prstClr val="black"/>
                </a:solidFill>
              </a:rPr>
              <a:t>Инвестиционные предложения района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97527"/>
            <a:ext cx="10515600" cy="517943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buFontTx/>
              <a:buChar char="-"/>
              <a:defRPr/>
            </a:pP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строительства и обслуживания </a:t>
            </a:r>
            <a:r>
              <a:rPr lang="ru-RU" sz="1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объекта по оказанию туристических услуг;</a:t>
            </a:r>
            <a:endParaRPr lang="ru-RU" sz="1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80000"/>
              </a:lnSpc>
              <a:buFontTx/>
              <a:buChar char="-"/>
              <a:defRPr/>
            </a:pP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оздание объекта агроэкологического туризма и организация туристической деятельности на территории республиканского биологического заказника «</a:t>
            </a:r>
            <a:r>
              <a:rPr lang="ru-RU" sz="1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Днепро-Сожский</a:t>
            </a:r>
            <a:r>
              <a:rPr lang="ru-RU" sz="1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». Ознакомление с природно-ландшафтным разнообразием растительного мира 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биологического заказника «</a:t>
            </a:r>
            <a:r>
              <a:rPr lang="ru-RU" sz="1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Днепро-Сожский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80000"/>
              </a:lnSpc>
              <a:buFontTx/>
              <a:buChar char="-"/>
              <a:defRPr/>
            </a:pP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иные виды деятельности, не запрещенные </a:t>
            </a:r>
            <a:r>
              <a:rPr lang="ru-RU" sz="1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законодательством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  <a:defRPr/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40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80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10000"/>
                  </a:schemeClr>
                </a:solidFill>
              </a:rPr>
              <a:t>Финансовый блок</a:t>
            </a:r>
            <a:endParaRPr lang="ru-RU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783636"/>
              </p:ext>
            </p:extLst>
          </p:nvPr>
        </p:nvGraphicFramePr>
        <p:xfrm>
          <a:off x="838200" y="1267968"/>
          <a:ext cx="10515600" cy="2743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812470"/>
                <a:gridCol w="3800104"/>
                <a:gridCol w="2553195"/>
                <a:gridCol w="3349831"/>
              </a:tblGrid>
              <a:tr h="8039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№ п/п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Критерии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Стоимость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Источник финансирования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0398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Возмещение затрат на отведение земельного участка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1,48126 тыс. рублей</a:t>
                      </a:r>
                    </a:p>
                    <a:p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5802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69424">
                <a:tc>
                  <a:txBody>
                    <a:bodyPr/>
                    <a:lstStyle/>
                    <a:p>
                      <a:endParaRPr lang="ru-RU" i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ИТОГО организационные затраты:</a:t>
                      </a:r>
                      <a:endParaRPr lang="ru-RU" i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1,48126 тыс. рублей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Средства инвестора</a:t>
                      </a:r>
                      <a:endParaRPr lang="ru-RU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07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017" y="24384"/>
            <a:ext cx="11091553" cy="573023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10000"/>
                  </a:schemeClr>
                </a:solidFill>
              </a:rPr>
              <a:t>Финансовый блок: подведение инфраструктуры</a:t>
            </a:r>
            <a:endParaRPr lang="ru-RU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789005"/>
              </p:ext>
            </p:extLst>
          </p:nvPr>
        </p:nvGraphicFramePr>
        <p:xfrm>
          <a:off x="522514" y="548308"/>
          <a:ext cx="11247120" cy="59774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00892"/>
                <a:gridCol w="3592285"/>
                <a:gridCol w="2338252"/>
                <a:gridCol w="2431433"/>
                <a:gridCol w="2284258"/>
              </a:tblGrid>
              <a:tr h="52458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№ п/п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Критерий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Стоимость*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Мощность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Источник финансирования</a:t>
                      </a:r>
                      <a:endParaRPr lang="ru-RU" sz="16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9338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Автомобильной дороги</a:t>
                      </a:r>
                      <a:endParaRPr lang="x-none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144,0 тыс. рублей</a:t>
                      </a:r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9338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2</a:t>
                      </a:r>
                      <a:endParaRPr lang="x-none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Электросети</a:t>
                      </a:r>
                      <a:endParaRPr lang="x-none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933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2.1.</a:t>
                      </a:r>
                      <a:endParaRPr lang="x-none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Вариант 1</a:t>
                      </a:r>
                      <a:endParaRPr lang="x-none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1,5 тыс.</a:t>
                      </a:r>
                      <a:r>
                        <a:rPr lang="ru-RU" sz="15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рублей</a:t>
                      </a:r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до 7,5 кВт (1-фазный (220В)</a:t>
                      </a:r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Средства инвестора</a:t>
                      </a:r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933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2.2.</a:t>
                      </a:r>
                      <a:endParaRPr lang="x-none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Вариант 2</a:t>
                      </a:r>
                      <a:endParaRPr lang="x-none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90 тыс. рублей</a:t>
                      </a:r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до 50 кВт</a:t>
                      </a:r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Средства инвестора</a:t>
                      </a:r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9338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3. </a:t>
                      </a:r>
                      <a:endParaRPr lang="x-none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Газоснабжение</a:t>
                      </a:r>
                      <a:endParaRPr lang="x-none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933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3.1.</a:t>
                      </a:r>
                      <a:endParaRPr lang="x-none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Вариант</a:t>
                      </a:r>
                      <a:r>
                        <a:rPr lang="ru-RU" sz="15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1</a:t>
                      </a:r>
                      <a:endParaRPr lang="x-none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0,4 тыс. рублей</a:t>
                      </a:r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ИБУ</a:t>
                      </a:r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933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3.2.</a:t>
                      </a:r>
                      <a:endParaRPr lang="x-none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Вариант 2</a:t>
                      </a:r>
                      <a:endParaRPr lang="x-none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2520 тыс. рублей</a:t>
                      </a:r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1000 м куб/час</a:t>
                      </a:r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9338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4.</a:t>
                      </a:r>
                      <a:endParaRPr lang="x-none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Водоснабжение</a:t>
                      </a:r>
                      <a:endParaRPr lang="x-none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8,0 тыс. рублей</a:t>
                      </a:r>
                      <a:endParaRPr lang="x-none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</a:rPr>
                        <a:t>1641 м куб/</a:t>
                      </a:r>
                      <a:r>
                        <a:rPr lang="ru-RU" sz="150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</a:rPr>
                        <a:t>сут</a:t>
                      </a:r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</a:rPr>
                        <a:t>.,</a:t>
                      </a:r>
                      <a:r>
                        <a:rPr kumimoji="0" lang="ru-RU" sz="15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Ø110 мм</a:t>
                      </a:r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+mn-lt"/>
                        </a:rPr>
                        <a:t> </a:t>
                      </a:r>
                      <a:endParaRPr lang="x-none" sz="15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9338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5.</a:t>
                      </a:r>
                      <a:endParaRPr lang="x-none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Водоотведение</a:t>
                      </a:r>
                      <a:endParaRPr lang="x-none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3,5 тыс. рублей</a:t>
                      </a:r>
                      <a:endParaRPr lang="x-none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x-none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933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6.</a:t>
                      </a:r>
                      <a:endParaRPr lang="x-none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Подключение связи</a:t>
                      </a:r>
                      <a:endParaRPr lang="x-none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91,0 тыс. рублей</a:t>
                      </a:r>
                      <a:endParaRPr lang="x-none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оптоволокно</a:t>
                      </a:r>
                      <a:endParaRPr lang="x-none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69140">
                <a:tc>
                  <a:txBody>
                    <a:bodyPr/>
                    <a:lstStyle/>
                    <a:p>
                      <a:endParaRPr lang="x-none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ИТОГО инфраструктурные затраты:</a:t>
                      </a:r>
                      <a:endParaRPr lang="x-none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9338">
                <a:tc>
                  <a:txBody>
                    <a:bodyPr/>
                    <a:lstStyle/>
                    <a:p>
                      <a:endParaRPr lang="x-none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Вариант 1</a:t>
                      </a:r>
                      <a:endParaRPr lang="x-none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248,4  тыс. рублей</a:t>
                      </a:r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9338">
                <a:tc>
                  <a:txBody>
                    <a:bodyPr/>
                    <a:lstStyle/>
                    <a:p>
                      <a:endParaRPr lang="x-none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Вариант 2</a:t>
                      </a:r>
                      <a:endParaRPr lang="x-none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2856,5 тыс. рублей</a:t>
                      </a:r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9338">
                <a:tc>
                  <a:txBody>
                    <a:bodyPr/>
                    <a:lstStyle/>
                    <a:p>
                      <a:endParaRPr lang="x-none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i="1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ИТОГО </a:t>
                      </a:r>
                      <a:r>
                        <a:rPr lang="ru-RU" sz="1500" i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общие затраты:</a:t>
                      </a:r>
                      <a:endParaRPr lang="x-none" sz="1500" i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9338">
                <a:tc>
                  <a:txBody>
                    <a:bodyPr/>
                    <a:lstStyle/>
                    <a:p>
                      <a:endParaRPr lang="x-none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Вариант 1</a:t>
                      </a:r>
                      <a:endParaRPr lang="x-none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249,88 тыс. рублей</a:t>
                      </a:r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9338">
                <a:tc>
                  <a:txBody>
                    <a:bodyPr/>
                    <a:lstStyle/>
                    <a:p>
                      <a:endParaRPr lang="x-none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Вариант 2</a:t>
                      </a:r>
                      <a:endParaRPr lang="x-none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2857,98 тыс. рублей</a:t>
                      </a:r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Средства инвестора</a:t>
                      </a:r>
                      <a:endParaRPr lang="ru-RU" sz="15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99285" y="6499598"/>
            <a:ext cx="5546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i="1" dirty="0">
                <a:solidFill>
                  <a:prstClr val="black"/>
                </a:solidFill>
              </a:rPr>
              <a:t>* - стоимость ориентировочная и предварительная</a:t>
            </a:r>
          </a:p>
        </p:txBody>
      </p:sp>
    </p:spTree>
    <p:extLst>
      <p:ext uri="{BB962C8B-B14F-4D97-AF65-F5344CB8AC3E}">
        <p14:creationId xmlns:p14="http://schemas.microsoft.com/office/powerpoint/2010/main" val="193982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3B9568"/>
      </a:dk1>
      <a:lt1>
        <a:srgbClr val="92D050"/>
      </a:lt1>
      <a:dk2>
        <a:srgbClr val="3B9568"/>
      </a:dk2>
      <a:lt2>
        <a:srgbClr val="92D050"/>
      </a:lt2>
      <a:accent1>
        <a:srgbClr val="2C6F4E"/>
      </a:accent1>
      <a:accent2>
        <a:srgbClr val="7DCBA4"/>
      </a:accent2>
      <a:accent3>
        <a:srgbClr val="9BBB59"/>
      </a:accent3>
      <a:accent4>
        <a:srgbClr val="A8DCC2"/>
      </a:accent4>
      <a:accent5>
        <a:srgbClr val="7DCBA4"/>
      </a:accent5>
      <a:accent6>
        <a:srgbClr val="D3EDE0"/>
      </a:accent6>
      <a:hlink>
        <a:srgbClr val="BDE296"/>
      </a:hlink>
      <a:folHlink>
        <a:srgbClr val="BDE296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3592</TotalTime>
  <Words>686</Words>
  <Application>Microsoft Office PowerPoint</Application>
  <PresentationFormat>Произвольный</PresentationFormat>
  <Paragraphs>140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Презентация PowerPoint</vt:lpstr>
      <vt:lpstr>Презентация PowerPoint</vt:lpstr>
      <vt:lpstr>Презентация PowerPoint</vt:lpstr>
      <vt:lpstr>Фактическая инфраструктура</vt:lpstr>
      <vt:lpstr>Презентация PowerPoint</vt:lpstr>
      <vt:lpstr>Ограничения</vt:lpstr>
      <vt:lpstr>Инвестиционные предложения района</vt:lpstr>
      <vt:lpstr>Финансовый блок</vt:lpstr>
      <vt:lpstr>Финансовый блок: подведение инфраструктуры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инвестиционных площадок … района</dc:title>
  <dc:creator>Veronica Shavel</dc:creator>
  <cp:lastModifiedBy>Светлана Викторовна Карась</cp:lastModifiedBy>
  <cp:revision>279</cp:revision>
  <cp:lastPrinted>2022-04-26T06:53:16Z</cp:lastPrinted>
  <dcterms:created xsi:type="dcterms:W3CDTF">2022-02-28T06:52:00Z</dcterms:created>
  <dcterms:modified xsi:type="dcterms:W3CDTF">2023-04-17T08:26:36Z</dcterms:modified>
</cp:coreProperties>
</file>