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353" r:id="rId2"/>
    <p:sldId id="354" r:id="rId3"/>
    <p:sldId id="355" r:id="rId4"/>
    <p:sldId id="382" r:id="rId5"/>
    <p:sldId id="356" r:id="rId6"/>
    <p:sldId id="387" r:id="rId7"/>
    <p:sldId id="357" r:id="rId8"/>
    <p:sldId id="358" r:id="rId9"/>
    <p:sldId id="359" r:id="rId10"/>
    <p:sldId id="360" r:id="rId11"/>
    <p:sldId id="393" r:id="rId12"/>
  </p:sldIdLst>
  <p:sldSz cx="12192000" cy="6858000"/>
  <p:notesSz cx="6761163" cy="99425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276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D5BA09B8-9209-4A41-BBFC-A43F1A81779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276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96FFFDBB-4BC8-43BD-8D30-E16B07E3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1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174" y="1567543"/>
            <a:ext cx="83958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Площадка </a:t>
            </a:r>
            <a:r>
              <a:rPr lang="ru-RU" sz="440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№ 3</a:t>
            </a:r>
            <a:r>
              <a:rPr lang="ru-RU" sz="44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ru-RU" sz="4400" dirty="0" err="1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г.п.Лоев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, </a:t>
            </a:r>
            <a:r>
              <a:rPr lang="ru-RU" sz="4400" dirty="0" err="1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ул.Батова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, 64/1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9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044" y="365126"/>
            <a:ext cx="10616764" cy="7749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Финансовый блок: подведение инфраструктуры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549208"/>
              </p:ext>
            </p:extLst>
          </p:nvPr>
        </p:nvGraphicFramePr>
        <p:xfrm>
          <a:off x="838200" y="1389063"/>
          <a:ext cx="10515600" cy="3408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12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1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5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98816"/>
                <a:gridCol w="23166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Критерии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Стоимость*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Мощность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 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Газоснабжение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21,0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м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/час</a:t>
                      </a:r>
                      <a:endParaRPr kumimoji="0" lang="x-non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</a:t>
                      </a: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Водоснабжение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 тыс. рублей</a:t>
                      </a:r>
                      <a:endParaRPr kumimoji="0" lang="x-non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1641м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Ø 110 мм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Водоотведение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39,4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Подключение связи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21,8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оптоволокно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 инфраструктурные затраты: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83,2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</a:t>
                      </a:r>
                      <a:r>
                        <a:rPr lang="ru-RU" i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общие затраты:</a:t>
                      </a:r>
                      <a:endParaRPr lang="x-none" i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83,2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1044" y="5017223"/>
            <a:ext cx="4948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i="1" dirty="0">
                <a:solidFill>
                  <a:prstClr val="black"/>
                </a:solidFill>
              </a:rPr>
              <a:t>* - стоимость ориентировочная и предварительная</a:t>
            </a:r>
            <a:endParaRPr lang="x-none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391" y="943214"/>
            <a:ext cx="10925299" cy="102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r>
              <a:rPr lang="ru-RU" b="1" dirty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Способ получения земельного участка: </a:t>
            </a:r>
            <a:r>
              <a:rPr lang="ru-RU" dirty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заключение договора аренды на земельный участок по результатам аукциона по продаже капитальных </a:t>
            </a:r>
            <a:r>
              <a:rPr lang="ru-RU" dirty="0" smtClean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строений.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 приобретения недвижимости: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аукцион.</a:t>
            </a:r>
            <a:endParaRPr lang="x-none" sz="1600" dirty="0">
              <a:solidFill>
                <a:srgbClr val="D3EDE0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265" y="296883"/>
            <a:ext cx="7808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D3EDE0">
                    <a:lumMod val="10000"/>
                  </a:srgbClr>
                </a:solidFill>
                <a:latin typeface="Calibri"/>
              </a:rPr>
              <a:t>Способ приобретения</a:t>
            </a:r>
            <a:endParaRPr lang="ru-RU" dirty="0">
              <a:solidFill>
                <a:srgbClr val="3B956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91" y="2066306"/>
            <a:ext cx="8514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dirty="0">
                <a:solidFill>
                  <a:prstClr val="black"/>
                </a:solidFill>
                <a:latin typeface="Calibri"/>
              </a:rPr>
              <a:t>Контактные данные ответственных лиц</a:t>
            </a:r>
            <a:endParaRPr lang="ru-RU" sz="3600" kern="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380215"/>
              </p:ext>
            </p:extLst>
          </p:nvPr>
        </p:nvGraphicFramePr>
        <p:xfrm>
          <a:off x="609600" y="2683288"/>
          <a:ext cx="10515600" cy="3926640"/>
        </p:xfrm>
        <a:graphic>
          <a:graphicData uri="http://schemas.openxmlformats.org/drawingml/2006/table">
            <a:tbl>
              <a:tblPr firstRow="1" bandRow="1"/>
              <a:tblGrid>
                <a:gridCol w="3505200"/>
                <a:gridCol w="3898075"/>
                <a:gridCol w="3112325"/>
              </a:tblGrid>
              <a:tr h="3878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 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94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МЕЛЬНИК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Игорь Николаевич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председателя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8-02347-20835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6694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ЗУБАРЬ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Светлана Сергеевна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экономики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8-02347-20848, 20510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64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СУРЖИК </a:t>
                      </a:r>
                    </a:p>
                    <a:p>
                      <a:r>
                        <a:rPr lang="ru-RU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Алексей Михайлович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землеустройства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8-02347-52834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2433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ВИНИЧЕК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Егор Андреевич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начальника отдела жилищно-коммунального хозяйства, архитектуры и строительства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8-02347-20130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36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48146"/>
            <a:ext cx="5181600" cy="542881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Схема площадки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748145"/>
            <a:ext cx="5548745" cy="5486400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solidFill>
                  <a:prstClr val="black"/>
                </a:solidFill>
              </a:rPr>
              <a:t>Общая информация</a:t>
            </a:r>
          </a:p>
          <a:p>
            <a:pPr marL="0" lvl="0" indent="0" algn="just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г.п.Лоев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ул.Батова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64/1</a:t>
            </a:r>
            <a:endParaRPr lang="ru-RU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0,3056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 marL="0" lvl="0" indent="0" algn="just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Землепользователь: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Гомельоблавтотранс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собственности: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частная</a:t>
            </a:r>
            <a:endParaRPr lang="ru-RU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правоустанавливающих документов на участок: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имеются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Правовой режим: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Декрет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Президента Республики Беларусь от 07.05.2012 № 6.</a:t>
            </a:r>
          </a:p>
          <a:p>
            <a:pPr marL="0" lvl="0" indent="0" algn="just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земель: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 промышленности, транспорта, связи, энергетики, обороны и иного назначения</a:t>
            </a:r>
          </a:p>
          <a:p>
            <a:pPr marL="0" lvl="0" indent="0" algn="just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объектов недвижимости: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имеется 1 здание</a:t>
            </a:r>
            <a:endParaRPr lang="ru-RU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правоустанавливающих документов на объекты недвижимости: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паспорт</a:t>
            </a:r>
            <a:endParaRPr lang="x-none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/>
          <a:stretch/>
        </p:blipFill>
        <p:spPr>
          <a:xfrm>
            <a:off x="829501" y="1396865"/>
            <a:ext cx="5190299" cy="34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13164"/>
            <a:ext cx="5181600" cy="4763799"/>
          </a:xfrm>
          <a:ln>
            <a:noFill/>
          </a:ln>
        </p:spPr>
        <p:txBody>
          <a:bodyPr/>
          <a:lstStyle/>
          <a:p>
            <a:pPr marL="0" lvl="0" indent="0">
              <a:buNone/>
            </a:pPr>
            <a:r>
              <a:rPr lang="ru-RU" sz="1600" b="1" i="1" dirty="0">
                <a:solidFill>
                  <a:prstClr val="black"/>
                </a:solidFill>
              </a:rPr>
              <a:t>Схема </a:t>
            </a:r>
            <a:r>
              <a:rPr lang="ru-RU" sz="1600" b="1" i="1" dirty="0" smtClean="0">
                <a:solidFill>
                  <a:prstClr val="black"/>
                </a:solidFill>
              </a:rPr>
              <a:t>площадки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r="2967"/>
          <a:stretch/>
        </p:blipFill>
        <p:spPr>
          <a:xfrm>
            <a:off x="6172200" y="2071073"/>
            <a:ext cx="5181600" cy="34479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5636" y="1258785"/>
            <a:ext cx="5605153" cy="3871829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u="sng" dirty="0">
                <a:solidFill>
                  <a:prstClr val="black"/>
                </a:solidFill>
              </a:rPr>
              <a:t>Объекты недвижимости</a:t>
            </a:r>
          </a:p>
          <a:p>
            <a:pPr lvl="0" algn="ctr"/>
            <a:endParaRPr lang="ru-RU" sz="16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Общая </a:t>
            </a:r>
            <a:r>
              <a:rPr lang="ru-RU" sz="1600" b="1" dirty="0">
                <a:solidFill>
                  <a:prstClr val="black"/>
                </a:solidFill>
              </a:rPr>
              <a:t>информация</a:t>
            </a:r>
          </a:p>
          <a:p>
            <a:pPr lvl="0"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объектов: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здание моечной с очистными сооружениями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площадь: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415,5м², инв. №340/С-298895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организации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  <a:p>
            <a:pPr lvl="0" algn="just"/>
            <a:endParaRPr lang="ru-RU" sz="1600" i="1" dirty="0" smtClean="0">
              <a:solidFill>
                <a:prstClr val="black"/>
              </a:solidFill>
            </a:endParaRPr>
          </a:p>
          <a:p>
            <a:pPr lvl="0" algn="just"/>
            <a:endParaRPr lang="ru-RU" sz="1600" i="1" dirty="0">
              <a:solidFill>
                <a:prstClr val="black"/>
              </a:solidFill>
            </a:endParaRPr>
          </a:p>
          <a:p>
            <a:pPr lvl="0" algn="just"/>
            <a:endParaRPr lang="ru-RU" sz="1600" i="1" dirty="0" smtClean="0">
              <a:solidFill>
                <a:prstClr val="black"/>
              </a:solidFill>
            </a:endParaRPr>
          </a:p>
          <a:p>
            <a:pPr lvl="0" algn="just"/>
            <a:endParaRPr lang="ru-RU" sz="1600" i="1" dirty="0">
              <a:solidFill>
                <a:prstClr val="black"/>
              </a:solidFill>
            </a:endParaRPr>
          </a:p>
          <a:p>
            <a:pPr lvl="0" algn="just"/>
            <a:endParaRPr lang="ru-RU" sz="1600" i="1" dirty="0" smtClean="0">
              <a:solidFill>
                <a:prstClr val="black"/>
              </a:solidFill>
            </a:endParaRPr>
          </a:p>
          <a:p>
            <a:pPr lvl="0" algn="just"/>
            <a:endParaRPr lang="ru-RU" sz="1600" i="1" dirty="0">
              <a:solidFill>
                <a:prstClr val="black"/>
              </a:solidFill>
            </a:endParaRPr>
          </a:p>
          <a:p>
            <a:pPr lvl="0" algn="just"/>
            <a:endParaRPr lang="ru-RU" sz="1600" i="1" dirty="0" smtClean="0">
              <a:solidFill>
                <a:prstClr val="black"/>
              </a:solidFill>
            </a:endParaRPr>
          </a:p>
          <a:p>
            <a:pPr lvl="0" algn="just"/>
            <a:endParaRPr lang="ru-RU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387" y="273133"/>
            <a:ext cx="766440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+mj-lt"/>
              </a:rPr>
              <a:t>Объекты недвижимости</a:t>
            </a:r>
          </a:p>
        </p:txBody>
      </p:sp>
      <p:pic>
        <p:nvPicPr>
          <p:cNvPr id="3" name="Рисунок 2" descr="D:\2022\Инвестиции\Рабочая группа\Материал к презентации\фото\20220421_1501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5" y="872014"/>
            <a:ext cx="3511139" cy="352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2022\Инвестиции\Рабочая группа\Материал к презентации\Тех. паспорт - мойка\0-02-05-0992aa2173fe9d3bafdd3495fe12be4eda8a1a12575604adc04e47d7b633bd49_414c9c74695f69c9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3871354"/>
            <a:ext cx="4125559" cy="26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022\Инвестиции\Рабочая группа\Материал к презентации\фото\20220421_1459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31" y="876252"/>
            <a:ext cx="3189688" cy="3612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2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Фактическая инфраструктура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56906"/>
            <a:ext cx="5918860" cy="878772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Инженерная инфраструктура: 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имеется</a:t>
            </a:r>
          </a:p>
          <a:p>
            <a:pPr marL="0" lvl="0" indent="0">
              <a:buNone/>
            </a:pP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Электроэнергия: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ТП-254/258 находится на балансе потребителя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8316" y="1068779"/>
            <a:ext cx="4441373" cy="1092529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Транспортная инфраструктура: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Асфальтированная </a:t>
            </a: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проезжая часть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дорог:  Р-32 – </a:t>
            </a:r>
            <a:r>
              <a:rPr lang="ru-RU" sz="1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1,6 </a:t>
            </a: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км, Р-125 – </a:t>
            </a:r>
            <a:r>
              <a:rPr lang="ru-RU" sz="1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0,38 </a:t>
            </a: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км, М-10- </a:t>
            </a:r>
            <a:r>
              <a:rPr lang="ru-RU" sz="1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44,3 </a:t>
            </a: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Железная дорога: до станции Речица – 60 км.</a:t>
            </a:r>
            <a:endParaRPr lang="x-none" sz="15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1273" y="2363181"/>
            <a:ext cx="6507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+mj-lt"/>
              </a:rPr>
              <a:t>Потенциальная </a:t>
            </a:r>
            <a:r>
              <a:rPr lang="ru-RU" sz="3600" dirty="0">
                <a:solidFill>
                  <a:prstClr val="black"/>
                </a:solidFill>
                <a:latin typeface="+mj-lt"/>
              </a:rPr>
              <a:t>инфраструктура</a:t>
            </a:r>
            <a:endParaRPr lang="x-none" sz="3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019" y="2980698"/>
            <a:ext cx="10794670" cy="2800767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Инженерная инфраструктура:</a:t>
            </a:r>
          </a:p>
          <a:p>
            <a:pPr lvl="0"/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Газоснабжение:</a:t>
            </a:r>
            <a:endParaRPr lang="ru-RU" sz="1600" b="1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Газопровод среднего давления Ø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32, 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расстояние от объекта до точки подключения –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100м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давление в точке подключения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0,3МПА, на котором может быть обеспечена нагрузка 50м куб/час. Ориентировочная стоимость – 21,0 тыс. рублей.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Стоимость СМР подлежат уточнению на стадии разработки </a:t>
            </a:r>
            <a:r>
              <a:rPr lang="ru-RU" sz="1600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предпроектной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(проектно-сметной) документации.</a:t>
            </a:r>
          </a:p>
          <a:p>
            <a:pPr lvl="0"/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Водоснабжение</a:t>
            </a:r>
            <a:r>
              <a:rPr lang="ru-RU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диаметр 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110мм, точка подключения находится на территории предприятия, пропускная способность в сутки 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1641м</a:t>
            </a:r>
            <a:r>
              <a:rPr lang="ru-RU" sz="1600" i="1" baseline="30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Стоимость 1,0 тыс. рублей.</a:t>
            </a:r>
          </a:p>
          <a:p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Водоотведение</a:t>
            </a:r>
            <a:r>
              <a:rPr lang="ru-RU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 подключения в центральную трубу водоотведения 400м, стоимость подключения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14,4 тыс. рублей, также 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требуется устройство отдельной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КНС стоимость устройства КНС 25,0 тыс. рублей</a:t>
            </a:r>
            <a:endParaRPr lang="ru-RU" sz="1600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Телекоммуникации </a:t>
            </a:r>
            <a:r>
              <a:rPr lang="ru-RU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(оптоволокно): 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расстояние до точки подключения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2,4 км. Стоимость – 21,8 тыс. рублей.</a:t>
            </a:r>
            <a:endParaRPr lang="ru-RU" sz="1600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7" y="190005"/>
            <a:ext cx="974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10000"/>
                  </a:schemeClr>
                </a:solidFill>
                <a:latin typeface="Calibri Light"/>
                <a:ea typeface="+mj-ea"/>
                <a:cs typeface="+mj-cs"/>
              </a:rPr>
              <a:t>Инженерно-техническое обеспечение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836336"/>
            <a:ext cx="7125194" cy="5424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73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52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Ограничения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6948" y="1160606"/>
            <a:ext cx="5181600" cy="4990811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Ограничения (обременения) 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прав в использовании не имеет 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Удаленность границ от жилой застройки: 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77,5 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x-none" sz="1800" i="1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/>
              <a:ea typeface="MS Gothic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63782"/>
            <a:ext cx="5181600" cy="5013181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В соответствии со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утвержденными Постановлением Совета Министров Республики Беларусь от 11.12.2019г. №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847.</a:t>
            </a:r>
            <a:endParaRPr lang="ru-RU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5632"/>
            <a:ext cx="10515600" cy="53438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Инвестиционные предложения района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013" y="1116280"/>
            <a:ext cx="11352809" cy="5225143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услуг по мойке автомобилей. Наличие необходимых сооружений для данного вида деятельности;</a:t>
            </a: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рганизация других автомобильных услуг;</a:t>
            </a: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ru-RU" sz="18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виды деятельности, не запрещенные </a:t>
            </a:r>
            <a:r>
              <a:rPr lang="ru-RU" sz="18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законодательством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4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Финансовый блок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5383"/>
              </p:ext>
            </p:extLst>
          </p:nvPr>
        </p:nvGraphicFramePr>
        <p:xfrm>
          <a:off x="766948" y="1247011"/>
          <a:ext cx="10515600" cy="21642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12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1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69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648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19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Критерии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5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отведения земельного участка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Не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 требуется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404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организационные затраты:</a:t>
                      </a:r>
                      <a:endParaRPr lang="ru-RU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8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3756</TotalTime>
  <Words>549</Words>
  <Application>Microsoft Office PowerPoint</Application>
  <PresentationFormat>Произвольный</PresentationFormat>
  <Paragraphs>117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Фактическая инфраструктура</vt:lpstr>
      <vt:lpstr>Презентация PowerPoint</vt:lpstr>
      <vt:lpstr>Ограничения</vt:lpstr>
      <vt:lpstr>Инвестиционные предложения района</vt:lpstr>
      <vt:lpstr>Финансовый блок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Светлана Викторовна Карась</cp:lastModifiedBy>
  <cp:revision>312</cp:revision>
  <cp:lastPrinted>2022-05-13T09:22:18Z</cp:lastPrinted>
  <dcterms:created xsi:type="dcterms:W3CDTF">2022-02-28T06:52:00Z</dcterms:created>
  <dcterms:modified xsi:type="dcterms:W3CDTF">2023-04-17T08:41:18Z</dcterms:modified>
</cp:coreProperties>
</file>