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353" r:id="rId2"/>
    <p:sldId id="354" r:id="rId3"/>
    <p:sldId id="355" r:id="rId4"/>
    <p:sldId id="356" r:id="rId5"/>
    <p:sldId id="382" r:id="rId6"/>
    <p:sldId id="357" r:id="rId7"/>
    <p:sldId id="358" r:id="rId8"/>
    <p:sldId id="359" r:id="rId9"/>
    <p:sldId id="360" r:id="rId10"/>
    <p:sldId id="401" r:id="rId11"/>
  </p:sldIdLst>
  <p:sldSz cx="12192000" cy="6858000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76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296ED80-58F7-4206-B2FB-D4BBFAC276D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76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80CE3F2-0D92-476F-95DD-27A8F0E0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1567543"/>
            <a:ext cx="8395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Площадка </a:t>
            </a:r>
            <a:r>
              <a:rPr lang="ru-RU" sz="440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№ </a:t>
            </a:r>
            <a:r>
              <a:rPr lang="ru-RU" sz="440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2</a:t>
            </a:r>
            <a:r>
              <a:rPr lang="ru-RU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ru-RU" sz="4400" dirty="0" err="1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д.Крупейки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, </a:t>
            </a:r>
            <a:r>
              <a:rPr lang="ru-RU" sz="4400" dirty="0" err="1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ул.Советская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17" y="426721"/>
            <a:ext cx="7769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217" y="1073052"/>
            <a:ext cx="1108252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dirty="0" smtClean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результатам аукциона на право заключения договора аренды земельного участка.</a:t>
            </a:r>
            <a:endParaRPr lang="ru-RU" dirty="0">
              <a:solidFill>
                <a:srgbClr val="D3EDE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218" y="1792223"/>
            <a:ext cx="10802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94191"/>
              </p:ext>
            </p:extLst>
          </p:nvPr>
        </p:nvGraphicFramePr>
        <p:xfrm>
          <a:off x="768096" y="2422843"/>
          <a:ext cx="10515600" cy="347980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3898075"/>
                <a:gridCol w="3112325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8-02347-42130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40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53440"/>
            <a:ext cx="5181600" cy="532352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Схема площадки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1389" y="888273"/>
            <a:ext cx="5181600" cy="528868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prstClr val="black"/>
                </a:solidFill>
              </a:rPr>
              <a:t>Общая информация</a:t>
            </a:r>
          </a:p>
          <a:p>
            <a:pPr marL="0" lvl="0" indent="0" algn="just">
              <a:buNone/>
            </a:pP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Адрес: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Гомельская область, </a:t>
            </a:r>
            <a:r>
              <a:rPr lang="ru-RU" sz="1500" dirty="0" smtClean="0">
                <a:solidFill>
                  <a:schemeClr val="accent6">
                    <a:lumMod val="10000"/>
                  </a:schemeClr>
                </a:solidFill>
              </a:rPr>
              <a:t>Лоевский район, </a:t>
            </a:r>
            <a:r>
              <a:rPr lang="ru-RU" sz="1500" dirty="0" err="1" smtClean="0">
                <a:solidFill>
                  <a:schemeClr val="accent6">
                    <a:lumMod val="10000"/>
                  </a:schemeClr>
                </a:solidFill>
              </a:rPr>
              <a:t>д.Крупейки</a:t>
            </a:r>
            <a:r>
              <a:rPr lang="ru-RU" sz="15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1500" dirty="0" err="1" smtClean="0">
                <a:solidFill>
                  <a:schemeClr val="accent6">
                    <a:lumMod val="10000"/>
                  </a:schemeClr>
                </a:solidFill>
              </a:rPr>
              <a:t>ул.Советская</a:t>
            </a:r>
            <a:endParaRPr lang="ru-RU" sz="15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Площадь: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6">
                    <a:lumMod val="10000"/>
                  </a:schemeClr>
                </a:solidFill>
              </a:rPr>
              <a:t>0,1003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га</a:t>
            </a:r>
          </a:p>
          <a:p>
            <a:pPr marL="0" lvl="0" indent="0" algn="just">
              <a:buNone/>
            </a:pP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Целевое назначение земельных участков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: для строительства и обслуживания </a:t>
            </a:r>
            <a:r>
              <a:rPr lang="ru-RU" sz="1500" dirty="0" smtClean="0">
                <a:solidFill>
                  <a:schemeClr val="accent6">
                    <a:lumMod val="10000"/>
                  </a:schemeClr>
                </a:solidFill>
              </a:rPr>
              <a:t>магазина, торгового павильона</a:t>
            </a:r>
            <a:endParaRPr lang="ru-RU" sz="15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10000"/>
                  </a:schemeClr>
                </a:solidFill>
              </a:rPr>
              <a:t>Землепользователь</a:t>
            </a: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: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6">
                    <a:lumMod val="10000"/>
                  </a:schemeClr>
                </a:solidFill>
              </a:rPr>
              <a:t>Лоевский районный исполнительный комитет</a:t>
            </a:r>
            <a:endParaRPr lang="ru-RU" sz="15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10000"/>
                  </a:schemeClr>
                </a:solidFill>
              </a:rPr>
              <a:t>Форма </a:t>
            </a: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собственности: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государственная</a:t>
            </a:r>
          </a:p>
          <a:p>
            <a:pPr marL="0" lvl="0" indent="0">
              <a:buNone/>
            </a:pP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Наличие правоустанавливающих документов на участок: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имеется</a:t>
            </a:r>
            <a:endParaRPr lang="x-none" sz="150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Правовой режим: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предоставление в аренду </a:t>
            </a:r>
            <a:endParaRPr lang="ru-RU" sz="15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6">
                    <a:lumMod val="10000"/>
                  </a:schemeClr>
                </a:solidFill>
              </a:rPr>
              <a:t>Категория </a:t>
            </a: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земель: </a:t>
            </a:r>
            <a:r>
              <a:rPr lang="ru-RU" sz="1500" dirty="0" smtClean="0">
                <a:solidFill>
                  <a:schemeClr val="accent6">
                    <a:lumMod val="10000"/>
                  </a:schemeClr>
                </a:solidFill>
              </a:rPr>
              <a:t>земли населенных пунктов, садоводческих товариществ и дачных кооперативов</a:t>
            </a:r>
            <a:endParaRPr lang="ru-RU" sz="15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>
                <a:solidFill>
                  <a:schemeClr val="accent6">
                    <a:lumMod val="10000"/>
                  </a:schemeClr>
                </a:solidFill>
              </a:rPr>
              <a:t>Наличие объектов недвижимости: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отсутствуют</a:t>
            </a:r>
            <a:endParaRPr lang="x-none" sz="1500">
              <a:solidFill>
                <a:schemeClr val="accent6">
                  <a:lumMod val="1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2" y="1327911"/>
            <a:ext cx="4810796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70560"/>
            <a:ext cx="5181600" cy="550640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Рельеф – спокойный 0,5-1,0 м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94944"/>
            <a:ext cx="5181600" cy="5482019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ru-RU" sz="1600" i="1" dirty="0">
                <a:solidFill>
                  <a:prstClr val="black"/>
                </a:solidFill>
              </a:rPr>
              <a:t>Схема площадки по градостроительному паспорту</a:t>
            </a:r>
            <a:endParaRPr lang="x-none" sz="1600" i="1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Виктория\Downloads\20220407_1554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24848"/>
          <a:stretch/>
        </p:blipFill>
        <p:spPr bwMode="auto">
          <a:xfrm rot="5400000">
            <a:off x="6673060" y="1109869"/>
            <a:ext cx="4263244" cy="4750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2022\Инвестиции\Рабочая группа\Материал к презентации\фото\20220421_154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80" y="1353313"/>
            <a:ext cx="5025758" cy="394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7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Фактическая инфраструктура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56906"/>
            <a:ext cx="4850081" cy="91439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Инженерная инфраструктура: </a:t>
            </a:r>
            <a:r>
              <a:rPr lang="ru-RU" sz="1600" i="1" dirty="0">
                <a:solidFill>
                  <a:prstClr val="black"/>
                </a:solidFill>
              </a:rPr>
              <a:t>отсутствует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538" y="1068779"/>
            <a:ext cx="5664530" cy="105690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Транспортная инфраструктура: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До дорог республиканского </a:t>
            </a:r>
            <a:r>
              <a:rPr lang="ru-RU" sz="1600" i="1" dirty="0">
                <a:solidFill>
                  <a:prstClr val="black"/>
                </a:solidFill>
              </a:rPr>
              <a:t>значения</a:t>
            </a:r>
            <a:r>
              <a:rPr lang="ru-RU" sz="1600" i="1" dirty="0" smtClean="0">
                <a:solidFill>
                  <a:prstClr val="black"/>
                </a:solidFill>
              </a:rPr>
              <a:t>: </a:t>
            </a:r>
            <a:r>
              <a:rPr lang="ru-RU" sz="1600" i="1" dirty="0">
                <a:solidFill>
                  <a:prstClr val="black"/>
                </a:solidFill>
              </a:rPr>
              <a:t>Р-125 – </a:t>
            </a:r>
            <a:r>
              <a:rPr lang="ru-RU" sz="1600" i="1" dirty="0" smtClean="0">
                <a:solidFill>
                  <a:prstClr val="black"/>
                </a:solidFill>
              </a:rPr>
              <a:t>менее 0,05 км,     </a:t>
            </a:r>
            <a:r>
              <a:rPr lang="ru-RU" sz="1600" i="1" dirty="0">
                <a:solidFill>
                  <a:prstClr val="black"/>
                </a:solidFill>
              </a:rPr>
              <a:t>М-10 – </a:t>
            </a:r>
            <a:r>
              <a:rPr lang="ru-RU" sz="1600" i="1" dirty="0" smtClean="0">
                <a:solidFill>
                  <a:prstClr val="black"/>
                </a:solidFill>
              </a:rPr>
              <a:t>45 </a:t>
            </a:r>
            <a:r>
              <a:rPr lang="ru-RU" sz="1600" i="1" dirty="0">
                <a:solidFill>
                  <a:prstClr val="black"/>
                </a:solidFill>
              </a:rPr>
              <a:t>км.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</a:rPr>
              <a:t>Железная дорога: до станции Речица – </a:t>
            </a:r>
            <a:r>
              <a:rPr lang="ru-RU" sz="1600" i="1" dirty="0" smtClean="0">
                <a:solidFill>
                  <a:prstClr val="black"/>
                </a:solidFill>
              </a:rPr>
              <a:t>65 </a:t>
            </a:r>
            <a:r>
              <a:rPr lang="ru-RU" sz="1600" i="1" dirty="0">
                <a:solidFill>
                  <a:prstClr val="black"/>
                </a:solidFill>
              </a:rPr>
              <a:t>км.</a:t>
            </a:r>
            <a:endParaRPr lang="x-none" sz="1600" i="1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1273" y="2018806"/>
            <a:ext cx="6507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+mj-lt"/>
              </a:rPr>
              <a:t>Потенциальная инфраструктура</a:t>
            </a:r>
            <a:endParaRPr lang="x-none" sz="3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273" y="2671947"/>
            <a:ext cx="10628415" cy="3548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Инженерная инфраструктура:</a:t>
            </a:r>
          </a:p>
          <a:p>
            <a:pPr lvl="0">
              <a:lnSpc>
                <a:spcPct val="110000"/>
              </a:lnSpc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Электроэнергия: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ввод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(напряжение)-3-х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фазный (380 вольт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), расстояние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–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25м (стоимость 2,5 тыс. рублей.</a:t>
            </a:r>
          </a:p>
          <a:p>
            <a:pPr lvl="0">
              <a:lnSpc>
                <a:spcPct val="110000"/>
              </a:lnSpc>
            </a:pP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При увеличении мощности до 50 кВт- с строительство отпайки от ВЛ-10 </a:t>
            </a:r>
            <a:r>
              <a:rPr lang="ru-RU" sz="1400" i="1" dirty="0" err="1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кВ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№257 протяженностью 35 м (стоимость 7 тыс. рублей) и ЗТП (закрытая трансформаторная подстанция) (стоимость 30 тыс. рублей).</a:t>
            </a:r>
          </a:p>
          <a:p>
            <a:pPr lvl="0"/>
            <a:endParaRPr lang="ru-RU" sz="10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lvl="0"/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Газоснабжение: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газопровод высокого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давления,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Ø159, 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мощностью 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1,2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МПА – от точки подключения расстояние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900м,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на котором может быть обеспечена нагрузка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1000м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куб/час.  Сумма затрат: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378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тыс. рублей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.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Стоимость СМР подлежат уточнению на стадии разработки </a:t>
            </a:r>
            <a:r>
              <a:rPr lang="ru-RU" sz="1400" i="1" dirty="0" err="1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предпроектной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 (проектно-сметной) документации.</a:t>
            </a:r>
          </a:p>
          <a:p>
            <a:pPr lvl="0"/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Подключение индивидуальной баллонной установки (ИБУ), стоимость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–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400 рублей.</a:t>
            </a:r>
          </a:p>
          <a:p>
            <a:pPr lvl="0"/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Водоснабжение: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 диаметр 110мм, расстояния до подключения 65 м, пропускная способность 1641м</a:t>
            </a:r>
            <a:r>
              <a:rPr lang="ru-RU" sz="1400" i="1" baseline="30000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, стоимость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2,0 тыс. рублей.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Водоотведение: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устройство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выгребной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ямы. Стоимость  3,5 тыс. рублей.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lvl="0"/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Телекоммуникации </a:t>
            </a: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(оптоволокно):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расстояние до точки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– 0,1 км. Ориентировочная стоимость 0,91 тыс. рублей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5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0" y="166255"/>
            <a:ext cx="981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Инженерно-техническое обеспечение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731520"/>
            <a:ext cx="7290815" cy="559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68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1332" y="1111838"/>
            <a:ext cx="5181600" cy="4990811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Ограничения (обременения) прав: 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связи с расположением на природных территориях, подлежащих специальной охране (в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водоохраной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зоне реки,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водоема).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  <a:latin typeface="Times New Roman"/>
                <a:ea typeface="MS Gothic"/>
              </a:rPr>
              <a:t>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Удаленность от границ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MS Gothic"/>
              </a:rPr>
              <a:t>жилой застройки: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MS Gothic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/>
                <a:ea typeface="MS Gothic"/>
              </a:rPr>
              <a:t>в границах жилой застройки</a:t>
            </a:r>
            <a:endParaRPr lang="ru-RU" sz="1600" b="1" i="1" dirty="0" smtClean="0">
              <a:solidFill>
                <a:prstClr val="black"/>
              </a:solidFill>
              <a:latin typeface="Times New Roman"/>
              <a:ea typeface="MS Gothic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11283"/>
            <a:ext cx="5181600" cy="4965680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ctr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847.</a:t>
            </a:r>
            <a:endParaRPr lang="ru-RU" sz="18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0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96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Инвестиционные предложения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413"/>
            <a:ext cx="10515600" cy="47875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строительства и обслуживания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магазина, торгового павильона;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строительства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придорожного сервиса. Земельный участок расположен на трассе Р-125 «</a:t>
            </a:r>
            <a:r>
              <a:rPr lang="ru-RU" sz="1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Лоев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-Брагин»;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виды деятельности, не запрещенные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законодательством.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99790"/>
              </p:ext>
            </p:extLst>
          </p:nvPr>
        </p:nvGraphicFramePr>
        <p:xfrm>
          <a:off x="838200" y="1258886"/>
          <a:ext cx="10515600" cy="268316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2470"/>
                <a:gridCol w="3811979"/>
                <a:gridCol w="2826328"/>
                <a:gridCol w="3064823"/>
              </a:tblGrid>
              <a:tr h="6168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Критерии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57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Возмещение затрат на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отведение земельного участка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2,1967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383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5349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2,1967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7" y="73153"/>
            <a:ext cx="11459689" cy="6583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  <a:endParaRPr lang="ru-RU" sz="3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846650"/>
              </p:ext>
            </p:extLst>
          </p:nvPr>
        </p:nvGraphicFramePr>
        <p:xfrm>
          <a:off x="653143" y="755905"/>
          <a:ext cx="10819411" cy="5852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35943"/>
                <a:gridCol w="3017950"/>
                <a:gridCol w="2052695"/>
                <a:gridCol w="2529213"/>
                <a:gridCol w="2383610"/>
              </a:tblGrid>
              <a:tr h="5947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Критерии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Электросети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80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2,5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11 кВт 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(3-х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фазный (380 вольт)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1.2.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37,0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50 кВт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 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98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0,4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ИБУ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2.2.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378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1000 м куб/час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2,0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1641 м куб/</a:t>
                      </a:r>
                      <a:r>
                        <a:rPr lang="ru-RU" sz="16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сут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.,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Ø110 мм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Водоотведение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3,5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Подключение связи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0,91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8099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 инфраструктурные затраты: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9,31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421,4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</a:t>
                      </a:r>
                      <a:r>
                        <a:rPr lang="ru-RU" sz="1600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общие затраты:</a:t>
                      </a:r>
                      <a:endParaRPr lang="x-none" sz="1600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11,51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531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423,61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4629" y="6548366"/>
            <a:ext cx="55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* - стоимость ориентировочная и предварительная</a:t>
            </a:r>
          </a:p>
        </p:txBody>
      </p:sp>
    </p:spTree>
    <p:extLst>
      <p:ext uri="{BB962C8B-B14F-4D97-AF65-F5344CB8AC3E}">
        <p14:creationId xmlns:p14="http://schemas.microsoft.com/office/powerpoint/2010/main" val="7221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3582</TotalTime>
  <Words>654</Words>
  <Application>Microsoft Office PowerPoint</Application>
  <PresentationFormat>Произвольный</PresentationFormat>
  <Paragraphs>136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Фактическая инфраструктура</vt:lpstr>
      <vt:lpstr>Презентация PowerPoint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279</cp:revision>
  <cp:lastPrinted>2022-04-26T06:53:16Z</cp:lastPrinted>
  <dcterms:created xsi:type="dcterms:W3CDTF">2022-02-28T06:52:00Z</dcterms:created>
  <dcterms:modified xsi:type="dcterms:W3CDTF">2023-04-17T08:26:11Z</dcterms:modified>
</cp:coreProperties>
</file>