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352" r:id="rId2"/>
    <p:sldId id="271" r:id="rId3"/>
    <p:sldId id="277" r:id="rId4"/>
    <p:sldId id="279" r:id="rId5"/>
    <p:sldId id="280" r:id="rId6"/>
    <p:sldId id="281" r:id="rId7"/>
    <p:sldId id="346" r:id="rId8"/>
    <p:sldId id="283" r:id="rId9"/>
    <p:sldId id="284" r:id="rId10"/>
    <p:sldId id="400" r:id="rId11"/>
  </p:sldIdLst>
  <p:sldSz cx="12192000" cy="6858000"/>
  <p:notesSz cx="6761163" cy="99425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74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276" y="0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4296ED80-58F7-4206-B2FB-D4BBFAC276D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4117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276" y="9444117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C80CE3F2-0D92-476F-95DD-27A8F0E02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9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222861-5441-490B-86A7-A1AD1180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90" y="231821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Площадка </a:t>
            </a:r>
            <a:r>
              <a:rPr lang="ru-RU">
                <a:solidFill>
                  <a:schemeClr val="accent6">
                    <a:lumMod val="10000"/>
                  </a:schemeClr>
                </a:solidFill>
              </a:rPr>
              <a:t>№ </a:t>
            </a:r>
            <a:r>
              <a:rPr lang="ru-RU" smtClean="0">
                <a:solidFill>
                  <a:schemeClr val="accent6">
                    <a:lumMod val="10000"/>
                  </a:schemeClr>
                </a:solidFill>
              </a:rPr>
              <a:t>1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г.п.Лоев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ул.Батова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60Б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10000"/>
                  </a:schemeClr>
                </a:solidFill>
              </a:rPr>
            </a:br>
            <a:endParaRPr lang="x-none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4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177" y="329185"/>
            <a:ext cx="770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D3EDE0">
                    <a:lumMod val="10000"/>
                  </a:srgbClr>
                </a:solidFill>
                <a:latin typeface="Calibri"/>
              </a:rPr>
              <a:t>Способ приобретения</a:t>
            </a:r>
            <a:endParaRPr lang="ru-RU" dirty="0">
              <a:solidFill>
                <a:srgbClr val="3B956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6177" y="975516"/>
            <a:ext cx="1089964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ru-RU" dirty="0">
                <a:solidFill>
                  <a:srgbClr val="D3EDE0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Предоставление в аренду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условиях Декрета Президента Республики Беларусь от 06.08.2009 №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 smtClean="0">
                <a:solidFill>
                  <a:srgbClr val="D3EDE0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D3EDE0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6178" y="1865377"/>
            <a:ext cx="10119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kern="0" dirty="0">
                <a:solidFill>
                  <a:prstClr val="black"/>
                </a:solidFill>
                <a:latin typeface="Calibri"/>
              </a:rPr>
              <a:t>Контактные данные ответственных лиц</a:t>
            </a:r>
            <a:endParaRPr lang="ru-RU" sz="3600" kern="0" dirty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190531"/>
              </p:ext>
            </p:extLst>
          </p:nvPr>
        </p:nvGraphicFramePr>
        <p:xfrm>
          <a:off x="609600" y="2569147"/>
          <a:ext cx="10515600" cy="3479800"/>
        </p:xfrm>
        <a:graphic>
          <a:graphicData uri="http://schemas.openxmlformats.org/drawingml/2006/table">
            <a:tbl>
              <a:tblPr firstRow="1" bandRow="1"/>
              <a:tblGrid>
                <a:gridCol w="3505200"/>
                <a:gridCol w="3898075"/>
                <a:gridCol w="3112325"/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Телефон 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МЕЛЬНИК 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Игорь Николаевич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председателя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8-02347-20835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ЗУБАРЬ 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Светлана Сергеевна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 отдела экономики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8-02347-20848, 20510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СУРЖИК 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Алексей Михайлович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 отдела землеустройства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8-02347-52834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ВИНИЧЕК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Егор Андреевич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начальника отдела жилищно-коммунального хозяйства, архитектуры и строительства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8-02347-42130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86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8AFE0E-8810-4B4F-AC0B-ED3BEB1EACF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39712" y="849086"/>
            <a:ext cx="5131717" cy="52072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  <a:p>
            <a:pPr lvl="0" algn="just"/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Гомельская область, </a:t>
            </a:r>
            <a:r>
              <a:rPr lang="ru-RU" sz="1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г.п.Лоев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ул. </a:t>
            </a:r>
            <a:r>
              <a:rPr lang="ru-RU" sz="1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Батова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60Б</a:t>
            </a:r>
            <a:endParaRPr lang="ru-RU" sz="18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Площадь: 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  <a:p>
            <a:pPr lvl="0" algn="just"/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Целевое назначение земельных участков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для строительства и обслуживания зданий и сооружений промышленного производства</a:t>
            </a:r>
          </a:p>
          <a:p>
            <a:pPr lvl="0" algn="just"/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Землепользователь</a:t>
            </a: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lvl="0" algn="just"/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собственности: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</a:t>
            </a:r>
          </a:p>
          <a:p>
            <a:pPr lvl="0"/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правоустанавливающих документов на участок: 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имеется градостроительный паспорт</a:t>
            </a:r>
            <a:endParaRPr lang="x-none" sz="180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Правовой режим: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Декрет Президента Республики Беларусь от 07.05.2012 № 6 </a:t>
            </a:r>
            <a:endParaRPr lang="ru-RU" sz="18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земель: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земли населенных пунктов, садоводческих товариществ и дачных кооперативов</a:t>
            </a:r>
          </a:p>
          <a:p>
            <a:pPr lvl="0" algn="just"/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объектов недвижимости: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отсутствуют</a:t>
            </a:r>
            <a:endParaRPr lang="x-none" sz="18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571" y="804672"/>
            <a:ext cx="6172200" cy="525168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Схема площадки</a:t>
            </a:r>
            <a:endParaRPr lang="x-none" sz="1800" i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1" y="1487385"/>
            <a:ext cx="6164262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09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8AFE0E-8810-4B4F-AC0B-ED3BEB1EACF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1262" y="851811"/>
            <a:ext cx="5104807" cy="383224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sz="1800" i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Рельеф </a:t>
            </a: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спокойный 0,5-1,0 м. </a:t>
            </a:r>
            <a:endParaRPr lang="x-none" sz="1800" i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0571" y="734878"/>
            <a:ext cx="6418217" cy="57312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Схема площадки по градостроительному паспорту</a:t>
            </a:r>
            <a:endParaRPr lang="x-none" sz="1800" i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9" name="Рисунок 8" descr="D:\2022\Инвестиции\Рабочая группа\Материал к презентации\фото\20220421_1507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5" y="1519452"/>
            <a:ext cx="5070764" cy="441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805" y="1127565"/>
            <a:ext cx="4181475" cy="521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67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38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Фактическая </a:t>
            </a:r>
            <a:r>
              <a:rPr lang="ru-RU" sz="3600" dirty="0">
                <a:solidFill>
                  <a:schemeClr val="accent6">
                    <a:lumMod val="10000"/>
                  </a:schemeClr>
                </a:solidFill>
              </a:rPr>
              <a:t>инфраструктура</a:t>
            </a:r>
            <a:endParaRPr lang="x-none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91105" y="2939143"/>
            <a:ext cx="11322943" cy="35210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i="1" dirty="0">
                <a:solidFill>
                  <a:prstClr val="black"/>
                </a:solidFill>
                <a:latin typeface="+mj-lt"/>
              </a:rPr>
              <a:t>Инженерная инфраструктура: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i="1" dirty="0">
                <a:solidFill>
                  <a:prstClr val="black"/>
                </a:solidFill>
                <a:latin typeface="+mj-lt"/>
              </a:rPr>
              <a:t>Электроэнергия:</a:t>
            </a:r>
            <a:r>
              <a:rPr lang="ru-RU" sz="1400" i="1" dirty="0">
                <a:solidFill>
                  <a:prstClr val="black"/>
                </a:solidFill>
                <a:latin typeface="+mj-lt"/>
              </a:rPr>
              <a:t> При потребляемой мощности до 400 кВт необходимо:  строительство отпайки ВЛ-10 </a:t>
            </a:r>
            <a:r>
              <a:rPr lang="ru-RU" sz="1400" i="1" dirty="0" err="1">
                <a:solidFill>
                  <a:prstClr val="black"/>
                </a:solidFill>
                <a:latin typeface="+mj-lt"/>
              </a:rPr>
              <a:t>Кв</a:t>
            </a:r>
            <a:r>
              <a:rPr lang="ru-RU" sz="1400" i="1" dirty="0">
                <a:solidFill>
                  <a:prstClr val="black"/>
                </a:solidFill>
                <a:latin typeface="+mj-lt"/>
              </a:rPr>
              <a:t> №255 протяженностью </a:t>
            </a:r>
            <a:r>
              <a:rPr lang="ru-RU" sz="1400" i="1" dirty="0" smtClean="0">
                <a:solidFill>
                  <a:prstClr val="black"/>
                </a:solidFill>
                <a:latin typeface="+mj-lt"/>
              </a:rPr>
              <a:t>200м </a:t>
            </a:r>
            <a:r>
              <a:rPr lang="ru-RU" sz="1400" i="1" dirty="0">
                <a:solidFill>
                  <a:prstClr val="black"/>
                </a:solidFill>
                <a:latin typeface="+mj-lt"/>
              </a:rPr>
              <a:t>(стоимость </a:t>
            </a:r>
            <a:r>
              <a:rPr lang="ru-RU" sz="1400" i="1" dirty="0" smtClean="0">
                <a:solidFill>
                  <a:prstClr val="black"/>
                </a:solidFill>
                <a:latin typeface="+mj-lt"/>
              </a:rPr>
              <a:t>25 </a:t>
            </a:r>
            <a:r>
              <a:rPr lang="ru-RU" sz="1400" i="1" dirty="0">
                <a:solidFill>
                  <a:prstClr val="black"/>
                </a:solidFill>
                <a:latin typeface="+mj-lt"/>
              </a:rPr>
              <a:t>тыс. рублей) и ЗТП (закрытая трансформаторная подстанция) (стоимость 30 тыс. рублей).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i="1" dirty="0" smtClean="0">
              <a:solidFill>
                <a:prstClr val="black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i="1" dirty="0">
                <a:solidFill>
                  <a:prstClr val="black"/>
                </a:solidFill>
                <a:latin typeface="+mj-lt"/>
              </a:rPr>
              <a:t>Газоснабжение: </a:t>
            </a:r>
            <a:r>
              <a:rPr lang="ru-RU" sz="1400" i="1" dirty="0">
                <a:solidFill>
                  <a:prstClr val="black"/>
                </a:solidFill>
                <a:latin typeface="+mj-lt"/>
              </a:rPr>
              <a:t>газопровод среднего давления, Ø160,  мощностью  0,3 МПА – от точки подключения расстояние 150 м, на котором может быть обеспечена нагрузка 100м куб/час.  Сумма затрат: 31,5 тыс. рублей</a:t>
            </a:r>
            <a:r>
              <a:rPr lang="ru-RU" sz="1400" i="1" dirty="0" smtClean="0">
                <a:solidFill>
                  <a:prstClr val="black"/>
                </a:solidFill>
                <a:latin typeface="+mj-lt"/>
              </a:rPr>
              <a:t>.</a:t>
            </a:r>
            <a:r>
              <a:rPr lang="ru-RU" sz="1400" i="1" dirty="0">
                <a:solidFill>
                  <a:prstClr val="black"/>
                </a:solidFill>
                <a:latin typeface="Calibri Light"/>
              </a:rPr>
              <a:t> Стоимость СМР подлежат уточнению на стадии разработки </a:t>
            </a:r>
            <a:r>
              <a:rPr lang="ru-RU" sz="1400" i="1" dirty="0" err="1">
                <a:solidFill>
                  <a:prstClr val="black"/>
                </a:solidFill>
                <a:latin typeface="Calibri Light"/>
              </a:rPr>
              <a:t>предпроектной</a:t>
            </a:r>
            <a:r>
              <a:rPr lang="ru-RU" sz="1400" i="1" dirty="0">
                <a:solidFill>
                  <a:prstClr val="black"/>
                </a:solidFill>
                <a:latin typeface="Calibri Light"/>
              </a:rPr>
              <a:t> (проектно-сметной) документации.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i="1" dirty="0" smtClean="0">
              <a:solidFill>
                <a:prstClr val="black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i="1" dirty="0">
                <a:solidFill>
                  <a:prstClr val="black"/>
                </a:solidFill>
                <a:latin typeface="+mj-lt"/>
              </a:rPr>
              <a:t>Водоснабжение:</a:t>
            </a:r>
            <a:r>
              <a:rPr lang="ru-RU" sz="1400" i="1" dirty="0">
                <a:solidFill>
                  <a:prstClr val="black"/>
                </a:solidFill>
                <a:latin typeface="+mj-lt"/>
              </a:rPr>
              <a:t> расстояние до точки подключения - до ул. </a:t>
            </a:r>
            <a:r>
              <a:rPr lang="ru-RU" sz="1400" i="1" dirty="0" err="1">
                <a:solidFill>
                  <a:prstClr val="black"/>
                </a:solidFill>
                <a:latin typeface="+mj-lt"/>
              </a:rPr>
              <a:t>Батова</a:t>
            </a:r>
            <a:r>
              <a:rPr lang="ru-RU" sz="1400" i="1" dirty="0">
                <a:solidFill>
                  <a:prstClr val="black"/>
                </a:solidFill>
                <a:latin typeface="+mj-lt"/>
              </a:rPr>
              <a:t> - 60 м (центральное, питьевая/ Ø150 мм), мощностью </a:t>
            </a:r>
            <a:r>
              <a:rPr lang="ru-RU" sz="1400" i="1" dirty="0" smtClean="0">
                <a:solidFill>
                  <a:prstClr val="black"/>
                </a:solidFill>
                <a:latin typeface="+mj-lt"/>
              </a:rPr>
              <a:t>3052 </a:t>
            </a:r>
            <a:r>
              <a:rPr lang="ru-RU" sz="1400" i="1" dirty="0" err="1" smtClean="0">
                <a:solidFill>
                  <a:prstClr val="black"/>
                </a:solidFill>
                <a:latin typeface="+mj-lt"/>
              </a:rPr>
              <a:t>куб.м</a:t>
            </a:r>
            <a:r>
              <a:rPr lang="ru-RU" sz="1400" i="1" dirty="0" smtClean="0">
                <a:solidFill>
                  <a:prstClr val="black"/>
                </a:solidFill>
                <a:latin typeface="+mj-lt"/>
              </a:rPr>
              <a:t>/сутки</a:t>
            </a:r>
            <a:r>
              <a:rPr lang="ru-RU" sz="1400" i="1" dirty="0">
                <a:solidFill>
                  <a:prstClr val="black"/>
                </a:solidFill>
                <a:latin typeface="+mj-lt"/>
              </a:rPr>
              <a:t>. </a:t>
            </a:r>
            <a:r>
              <a:rPr lang="ru-RU" sz="1400" i="1" dirty="0" smtClean="0">
                <a:solidFill>
                  <a:prstClr val="black"/>
                </a:solidFill>
                <a:latin typeface="+mj-lt"/>
              </a:rPr>
              <a:t>Стоимость 1,8 тыс. рублей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i="1" dirty="0">
              <a:solidFill>
                <a:prstClr val="black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prstClr val="black"/>
                </a:solidFill>
                <a:latin typeface="+mj-lt"/>
              </a:rPr>
              <a:t>Водоотведение</a:t>
            </a:r>
            <a:r>
              <a:rPr lang="ru-RU" sz="1400" b="1" i="1" dirty="0">
                <a:solidFill>
                  <a:prstClr val="black"/>
                </a:solidFill>
                <a:latin typeface="+mj-lt"/>
              </a:rPr>
              <a:t>:</a:t>
            </a:r>
            <a:r>
              <a:rPr lang="ru-RU" sz="1400" i="1" dirty="0">
                <a:solidFill>
                  <a:prstClr val="black"/>
                </a:solidFill>
                <a:latin typeface="+mj-lt"/>
              </a:rPr>
              <a:t> расстояние до точки подключения - до ул. </a:t>
            </a:r>
            <a:r>
              <a:rPr lang="ru-RU" sz="1400" i="1" dirty="0" err="1">
                <a:solidFill>
                  <a:prstClr val="black"/>
                </a:solidFill>
                <a:latin typeface="+mj-lt"/>
              </a:rPr>
              <a:t>Батова</a:t>
            </a:r>
            <a:r>
              <a:rPr lang="ru-RU" sz="1400" i="1" dirty="0">
                <a:solidFill>
                  <a:prstClr val="black"/>
                </a:solidFill>
                <a:latin typeface="+mj-lt"/>
              </a:rPr>
              <a:t> - 250 м (центральная Ø 200 мм). </a:t>
            </a:r>
            <a:r>
              <a:rPr lang="ru-RU" sz="1400" i="1" dirty="0" smtClean="0">
                <a:solidFill>
                  <a:prstClr val="black"/>
                </a:solidFill>
                <a:latin typeface="+mj-lt"/>
              </a:rPr>
              <a:t>Стоимость 3,5 тыс. рублей</a:t>
            </a:r>
            <a:endParaRPr lang="ru-RU" sz="1400" i="1" dirty="0">
              <a:solidFill>
                <a:prstClr val="black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i="1" dirty="0" smtClean="0">
              <a:solidFill>
                <a:srgbClr val="FF0000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Телекоммуникации </a:t>
            </a:r>
            <a:r>
              <a:rPr lang="ru-RU" sz="1400" b="1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(оптоволокно):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расстояние до точки подключения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– 2,0 км. Ориентировочная стоимость 18,2 тыс. рублей.</a:t>
            </a:r>
            <a:endParaRPr lang="ru-RU" sz="1400" i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698" y="985506"/>
            <a:ext cx="5290352" cy="11698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 smtClean="0">
                <a:solidFill>
                  <a:schemeClr val="accent6">
                    <a:lumMod val="10000"/>
                  </a:schemeClr>
                </a:solidFill>
              </a:rPr>
              <a:t>Инженерная инфраструктура: 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</a:rPr>
              <a:t>отсутствует</a:t>
            </a:r>
            <a:endParaRPr lang="ru-RU" sz="1600" i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77050" y="2338252"/>
            <a:ext cx="10515600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Потенциальная </a:t>
            </a:r>
            <a:r>
              <a:rPr lang="ru-RU" sz="3600" dirty="0">
                <a:solidFill>
                  <a:schemeClr val="accent6">
                    <a:lumMod val="10000"/>
                  </a:schemeClr>
                </a:solidFill>
              </a:rPr>
              <a:t>инфраструктура</a:t>
            </a:r>
            <a:endParaRPr lang="x-none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xmlns="" id="{FF8F4727-3C9A-4CDB-9CBC-6E48AF604822}"/>
              </a:ext>
            </a:extLst>
          </p:cNvPr>
          <p:cNvSpPr txBox="1">
            <a:spLocks/>
          </p:cNvSpPr>
          <p:nvPr/>
        </p:nvSpPr>
        <p:spPr>
          <a:xfrm>
            <a:off x="6096000" y="985506"/>
            <a:ext cx="5181600" cy="13527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i="1" dirty="0" smtClean="0">
                <a:solidFill>
                  <a:schemeClr val="accent6">
                    <a:lumMod val="10000"/>
                  </a:schemeClr>
                </a:solidFill>
              </a:rPr>
              <a:t>Транспортная инфраструктура</a:t>
            </a:r>
            <a:endParaRPr lang="ru-RU" sz="1600" b="1" i="1" dirty="0">
              <a:solidFill>
                <a:schemeClr val="accent6">
                  <a:lumMod val="10000"/>
                </a:scheme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 smtClean="0">
                <a:solidFill>
                  <a:prstClr val="black"/>
                </a:solidFill>
              </a:rPr>
              <a:t>До асфальтированной дороги – менее 5 м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 smtClean="0">
                <a:solidFill>
                  <a:prstClr val="black"/>
                </a:solidFill>
              </a:rPr>
              <a:t>До дорог республиканского значения: Р-32 – 1,2 км, Р-125 – 1,0 км,  М-10 – 44 км.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 smtClean="0">
                <a:solidFill>
                  <a:prstClr val="black"/>
                </a:solidFill>
              </a:rPr>
              <a:t>Железная дорога: до станции Речица – 60 км.</a:t>
            </a:r>
            <a:endParaRPr lang="x-none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7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2114" y="304800"/>
            <a:ext cx="9144000" cy="348343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>
                <a:solidFill>
                  <a:schemeClr val="accent6">
                    <a:lumMod val="10000"/>
                  </a:schemeClr>
                </a:solidFill>
                <a:effectLst/>
              </a:rPr>
              <a:t>Инженерно-техническое обеспечение</a:t>
            </a:r>
            <a:endParaRPr lang="en-US" sz="3600" b="0" dirty="0">
              <a:solidFill>
                <a:schemeClr val="accent6">
                  <a:lumMod val="10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68" y="829056"/>
            <a:ext cx="6729983" cy="548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51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51303" cy="53022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6">
                    <a:lumMod val="10000"/>
                  </a:schemeClr>
                </a:solidFill>
              </a:rPr>
              <a:t>Ограничения</a:t>
            </a:r>
            <a:endParaRPr lang="x-none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8AFE0E-8810-4B4F-AC0B-ED3BEB1EACF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18646" y="1182734"/>
            <a:ext cx="4539370" cy="487362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В соответствии со специфическими санитарно-эпидемиологическими требованиями к установлению санитарно-защитных зон объектов, являющихся объектами воздействия на здоровье человека и окружающую среду, утвержденными Постановлением Совета Министров Республики Беларусь от 11.12.2019г. № 847.</a:t>
            </a:r>
            <a:endParaRPr lang="ru-RU" sz="1800" dirty="0">
              <a:solidFill>
                <a:srgbClr val="FF0000"/>
              </a:solidFill>
              <a:latin typeface="Calibri"/>
            </a:endParaRPr>
          </a:p>
          <a:p>
            <a:pPr algn="just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ea typeface="MS Gothic"/>
              </a:rPr>
              <a:t>Ограничения 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ea typeface="MS Gothic"/>
              </a:rPr>
              <a:t>(обременения) прав: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- на площади 0,0043 гектара в связи с расположением в охранных зонах электрических сетей до 1000 вольт;</a:t>
            </a:r>
            <a:endParaRPr lang="ru-RU" sz="1600" i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- на площади 1,9957  гектара в связи с расположением в санитарно-защитных полосах водоводов.</a:t>
            </a:r>
            <a:r>
              <a:rPr lang="ru-RU" sz="16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 </a:t>
            </a:r>
            <a:endParaRPr lang="ru-RU" sz="1600" i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ea typeface="MS Gothic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Необходимость </a:t>
            </a:r>
            <a:r>
              <a:rPr lang="ru-RU" sz="16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определение проектом перенос (демонтаж) инженерных коммуникаций (сети водоснабжения, электроснабжения)</a:t>
            </a:r>
            <a:endParaRPr lang="x-none" sz="1600" i="1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600" b="1" dirty="0">
                <a:solidFill>
                  <a:prstClr val="black"/>
                </a:solidFill>
              </a:rPr>
              <a:t>Удаленность границ от жилой застройки: </a:t>
            </a:r>
            <a:r>
              <a:rPr lang="ru-RU" sz="1600" i="1" dirty="0" smtClean="0">
                <a:solidFill>
                  <a:prstClr val="black"/>
                </a:solidFill>
              </a:rPr>
              <a:t>50 м</a:t>
            </a:r>
            <a:endParaRPr lang="x-none" sz="1600" i="1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7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</a:rPr>
              <a:t>Инвестиционные </a:t>
            </a:r>
            <a:r>
              <a:rPr lang="ru-RU" sz="3600" dirty="0">
                <a:solidFill>
                  <a:prstClr val="black"/>
                </a:solidFill>
              </a:rPr>
              <a:t>предложения </a:t>
            </a:r>
            <a:r>
              <a:rPr lang="ru-RU" sz="3600" dirty="0" smtClean="0">
                <a:solidFill>
                  <a:prstClr val="black"/>
                </a:solidFill>
              </a:rPr>
              <a:t>района</a:t>
            </a:r>
            <a:endParaRPr lang="x-none" sz="3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B89CAAC-4D70-4925-B9F4-D22BBF4BC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808" y="1121664"/>
            <a:ext cx="10658384" cy="536622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buFontTx/>
              <a:buChar char="-"/>
              <a:defRPr/>
            </a:pP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строительства и обслуживания зданий и сооружений промышленного производства;</a:t>
            </a:r>
          </a:p>
          <a:p>
            <a:pPr lvl="0">
              <a:lnSpc>
                <a:spcPct val="80000"/>
              </a:lnSpc>
              <a:buClr>
                <a:srgbClr val="9BBB59"/>
              </a:buClr>
              <a:buFontTx/>
              <a:buChar char="-"/>
              <a:defRPr/>
            </a:pP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производства по выращиванию овощей в закрытом грунте. Площадь участка позволяет разместить теплицы по выращиванию овощей в закрытом грунте. Удобное транспортное сообщение (участок расположен вблизи объездной дороги городского 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посёлка); </a:t>
            </a:r>
            <a:endParaRPr lang="ru-RU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80000"/>
              </a:lnSpc>
              <a:buClr>
                <a:srgbClr val="9BBB59"/>
              </a:buClr>
              <a:buFontTx/>
              <a:buChar char="-"/>
              <a:defRPr/>
            </a:pP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предприятия по выращиванию грибов (шампиньонов) Площадь участка позволяет разместить теплицы по выращиванию грибов (шампиньонов). Удобное транспортное сообщение (участок расположен вблизи объездной дороги городского 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посёлка);</a:t>
            </a:r>
            <a:endParaRPr lang="ru-RU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  <a:buFontTx/>
              <a:buChar char="-"/>
              <a:defRPr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иные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виды деятельности, не запрещенные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законодательством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80000"/>
              </a:lnSpc>
              <a:buNone/>
              <a:defRPr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4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8" y="365125"/>
            <a:ext cx="10515600" cy="96491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6">
                    <a:lumMod val="10000"/>
                  </a:schemeClr>
                </a:solidFill>
              </a:rPr>
              <a:t>Финансовый блок</a:t>
            </a:r>
            <a:endParaRPr lang="x-none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6397478"/>
              </p:ext>
            </p:extLst>
          </p:nvPr>
        </p:nvGraphicFramePr>
        <p:xfrm>
          <a:off x="777240" y="1470771"/>
          <a:ext cx="10241130" cy="25603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18411">
                  <a:extLst>
                    <a:ext uri="{9D8B030D-6E8A-4147-A177-3AD203B41FA5}">
                      <a16:colId xmlns:a16="http://schemas.microsoft.com/office/drawing/2014/main" xmlns="" val="3044292383"/>
                    </a:ext>
                  </a:extLst>
                </a:gridCol>
                <a:gridCol w="3763459">
                  <a:extLst>
                    <a:ext uri="{9D8B030D-6E8A-4147-A177-3AD203B41FA5}">
                      <a16:colId xmlns:a16="http://schemas.microsoft.com/office/drawing/2014/main" xmlns="" val="2841256447"/>
                    </a:ext>
                  </a:extLst>
                </a:gridCol>
                <a:gridCol w="2607194">
                  <a:extLst>
                    <a:ext uri="{9D8B030D-6E8A-4147-A177-3AD203B41FA5}">
                      <a16:colId xmlns:a16="http://schemas.microsoft.com/office/drawing/2014/main" xmlns="" val="365309803"/>
                    </a:ext>
                  </a:extLst>
                </a:gridCol>
                <a:gridCol w="3252066">
                  <a:extLst>
                    <a:ext uri="{9D8B030D-6E8A-4147-A177-3AD203B41FA5}">
                      <a16:colId xmlns:a16="http://schemas.microsoft.com/office/drawing/2014/main" xmlns="" val="1056176011"/>
                    </a:ext>
                  </a:extLst>
                </a:gridCol>
              </a:tblGrid>
              <a:tr h="38415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№ п/п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Критерий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Источник финансирования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276468"/>
                  </a:ext>
                </a:extLst>
              </a:tr>
              <a:tr h="38415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 отведения земельного участка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3,8 </a:t>
                      </a:r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тыс. рублей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редства </a:t>
                      </a:r>
                      <a:r>
                        <a:rPr lang="ru-RU" baseline="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инвестора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3358192"/>
                  </a:ext>
                </a:extLst>
              </a:tr>
              <a:tr h="38415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 изготовления документации по зданиям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Не требуется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-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3679041"/>
                  </a:ext>
                </a:extLst>
              </a:tr>
              <a:tr h="384150"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ИТОГО организационные затраты:</a:t>
                      </a:r>
                      <a:endParaRPr lang="x-none" i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3,8 </a:t>
                      </a:r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тыс. руб.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3EDE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kumimoji="0" lang="x-none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3EDE0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2798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7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54" y="0"/>
            <a:ext cx="10515600" cy="77121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6">
                    <a:lumMod val="10000"/>
                  </a:schemeClr>
                </a:solidFill>
              </a:rPr>
              <a:t>Финансовый блок: подведение инфраструктуры</a:t>
            </a:r>
            <a:endParaRPr lang="x-none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" name="Таблица 7">
            <a:extLst>
              <a:ext uri="{FF2B5EF4-FFF2-40B4-BE49-F238E27FC236}">
                <a16:creationId xmlns:a16="http://schemas.microsoft.com/office/drawing/2014/main" xmlns="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3778365"/>
              </p:ext>
            </p:extLst>
          </p:nvPr>
        </p:nvGraphicFramePr>
        <p:xfrm>
          <a:off x="465907" y="938786"/>
          <a:ext cx="11517087" cy="44635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72682">
                  <a:extLst>
                    <a:ext uri="{9D8B030D-6E8A-4147-A177-3AD203B41FA5}">
                      <a16:colId xmlns:a16="http://schemas.microsoft.com/office/drawing/2014/main" xmlns="" val="3044292383"/>
                    </a:ext>
                  </a:extLst>
                </a:gridCol>
                <a:gridCol w="3212777">
                  <a:extLst>
                    <a:ext uri="{9D8B030D-6E8A-4147-A177-3AD203B41FA5}">
                      <a16:colId xmlns:a16="http://schemas.microsoft.com/office/drawing/2014/main" xmlns="" val="2841256447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xmlns="" val="365309803"/>
                    </a:ext>
                  </a:extLst>
                </a:gridCol>
                <a:gridCol w="2738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15158">
                  <a:extLst>
                    <a:ext uri="{9D8B030D-6E8A-4147-A177-3AD203B41FA5}">
                      <a16:colId xmlns:a16="http://schemas.microsoft.com/office/drawing/2014/main" xmlns="" val="2598786781"/>
                    </a:ext>
                  </a:extLst>
                </a:gridCol>
              </a:tblGrid>
              <a:tr h="68240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№ п/п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Критерий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Стоимость*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Мощность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Источник финансирования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276468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Автомобильной дороги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1,0 тыс.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рублей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3358192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Электросети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55,0 тыс. рублей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до 400 кВт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3679041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3. 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Газоснабжение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31,5 тыс. рублей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100 м куб/час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7937752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4.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Водоснабжение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1,8 тыс. рублей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3052 м куб/</a:t>
                      </a:r>
                      <a:r>
                        <a:rPr lang="ru-RU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сут</a:t>
                      </a:r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.,</a:t>
                      </a:r>
                      <a:r>
                        <a:rPr kumimoji="0" lang="ru-RU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Ø150 мм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endParaRPr lang="x-none" sz="1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4436991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5.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Водоотведение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3,5 тыс. рублей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1341492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6.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Подключение связи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18,2 тыс. рублей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оптоволокно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82405"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ИТОГО инфраструктурные затраты</a:t>
                      </a:r>
                      <a:endParaRPr lang="x-none" i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111,0 тыс. рублей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1047876"/>
                  </a:ext>
                </a:extLst>
              </a:tr>
              <a:tr h="673496"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ИТОГО общие затраты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114,8 тыс. рублей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483476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9973" y="5402318"/>
            <a:ext cx="5546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</a:rPr>
              <a:t>* - стоимость ориентировочная и предварительная</a:t>
            </a:r>
          </a:p>
        </p:txBody>
      </p:sp>
    </p:spTree>
    <p:extLst>
      <p:ext uri="{BB962C8B-B14F-4D97-AF65-F5344CB8AC3E}">
        <p14:creationId xmlns:p14="http://schemas.microsoft.com/office/powerpoint/2010/main" val="34034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B9568"/>
      </a:dk1>
      <a:lt1>
        <a:srgbClr val="92D050"/>
      </a:lt1>
      <a:dk2>
        <a:srgbClr val="3B9568"/>
      </a:dk2>
      <a:lt2>
        <a:srgbClr val="92D050"/>
      </a:lt2>
      <a:accent1>
        <a:srgbClr val="2C6F4E"/>
      </a:accent1>
      <a:accent2>
        <a:srgbClr val="7DCBA4"/>
      </a:accent2>
      <a:accent3>
        <a:srgbClr val="9BBB59"/>
      </a:accent3>
      <a:accent4>
        <a:srgbClr val="A8DCC2"/>
      </a:accent4>
      <a:accent5>
        <a:srgbClr val="7DCBA4"/>
      </a:accent5>
      <a:accent6>
        <a:srgbClr val="D3EDE0"/>
      </a:accent6>
      <a:hlink>
        <a:srgbClr val="BDE296"/>
      </a:hlink>
      <a:folHlink>
        <a:srgbClr val="BDE2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3583</TotalTime>
  <Words>695</Words>
  <Application>Microsoft Office PowerPoint</Application>
  <PresentationFormat>Произвольный</PresentationFormat>
  <Paragraphs>124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Площадка № 1 г.п.Лоев, ул.Батова, 60Б </vt:lpstr>
      <vt:lpstr>Презентация PowerPoint</vt:lpstr>
      <vt:lpstr>Презентация PowerPoint</vt:lpstr>
      <vt:lpstr>Фактическая инфраструктура</vt:lpstr>
      <vt:lpstr>Инженерно-техническое обеспечение</vt:lpstr>
      <vt:lpstr>Ограничения</vt:lpstr>
      <vt:lpstr>Инвестиционные предложения района</vt:lpstr>
      <vt:lpstr>Финансовый блок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Светлана Викторовна Карась</cp:lastModifiedBy>
  <cp:revision>280</cp:revision>
  <cp:lastPrinted>2022-04-26T06:53:16Z</cp:lastPrinted>
  <dcterms:created xsi:type="dcterms:W3CDTF">2022-02-28T06:52:00Z</dcterms:created>
  <dcterms:modified xsi:type="dcterms:W3CDTF">2023-04-17T08:25:33Z</dcterms:modified>
</cp:coreProperties>
</file>